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indoor, dark&#10;&#10;Description generated with high confidence">
            <a:extLst>
              <a:ext uri="{FF2B5EF4-FFF2-40B4-BE49-F238E27FC236}">
                <a16:creationId xmlns:a16="http://schemas.microsoft.com/office/drawing/2014/main" id="{C1B3E051-4838-44A0-A62D-8B33CAA43B26}"/>
              </a:ext>
            </a:extLst>
          </p:cNvPr>
          <p:cNvPicPr>
            <a:picLocks noChangeAspect="1"/>
          </p:cNvPicPr>
          <p:nvPr/>
        </p:nvPicPr>
        <p:blipFill rotWithShape="1">
          <a:blip r:embed="rId2"/>
          <a:srcRect t="13873" b="11127"/>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022021" y="3231931"/>
            <a:ext cx="3852041" cy="1834056"/>
          </a:xfrm>
        </p:spPr>
        <p:txBody>
          <a:bodyPr>
            <a:normAutofit/>
          </a:bodyPr>
          <a:lstStyle/>
          <a:p>
            <a:r>
              <a:rPr lang="en-US" sz="4000">
                <a:cs typeface="Calibri Light"/>
              </a:rPr>
              <a:t>Writing Prayers</a:t>
            </a:r>
            <a:endParaRPr lang="en-US" sz="4000"/>
          </a:p>
        </p:txBody>
      </p:sp>
      <p:sp>
        <p:nvSpPr>
          <p:cNvPr id="3" name="Subtitle 2"/>
          <p:cNvSpPr>
            <a:spLocks noGrp="1"/>
          </p:cNvSpPr>
          <p:nvPr>
            <p:ph type="subTitle" idx="1"/>
          </p:nvPr>
        </p:nvSpPr>
        <p:spPr>
          <a:xfrm>
            <a:off x="7782910" y="5242675"/>
            <a:ext cx="4330262" cy="683284"/>
          </a:xfrm>
        </p:spPr>
        <p:txBody>
          <a:bodyPr vert="horz" lIns="91440" tIns="45720" rIns="91440" bIns="45720" rtlCol="0" anchor="t">
            <a:normAutofit/>
          </a:bodyPr>
          <a:lstStyle/>
          <a:p>
            <a:r>
              <a:rPr lang="en-US" sz="2000">
                <a:cs typeface="Calibri"/>
              </a:rPr>
              <a:t>Mrs. Hedges</a:t>
            </a:r>
            <a:endParaRPr lang="en-US" sz="200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6B69-7DBA-4777-8BAF-C431E91D0E78}"/>
              </a:ext>
            </a:extLst>
          </p:cNvPr>
          <p:cNvSpPr>
            <a:spLocks noGrp="1"/>
          </p:cNvSpPr>
          <p:nvPr>
            <p:ph type="title"/>
          </p:nvPr>
        </p:nvSpPr>
        <p:spPr/>
        <p:txBody>
          <a:bodyPr/>
          <a:lstStyle/>
          <a:p>
            <a:pPr algn="ctr"/>
            <a:r>
              <a:rPr lang="en-US">
                <a:latin typeface="Times New Roman"/>
                <a:cs typeface="Times New Roman"/>
              </a:rPr>
              <a:t>Confession Prayer</a:t>
            </a:r>
            <a:r>
              <a:rPr lang="en-US">
                <a:cs typeface="Calibri Light"/>
              </a:rPr>
              <a:t> </a:t>
            </a:r>
          </a:p>
        </p:txBody>
      </p:sp>
      <p:sp>
        <p:nvSpPr>
          <p:cNvPr id="3" name="Content Placeholder 2">
            <a:extLst>
              <a:ext uri="{FF2B5EF4-FFF2-40B4-BE49-F238E27FC236}">
                <a16:creationId xmlns:a16="http://schemas.microsoft.com/office/drawing/2014/main" id="{8B95A2A2-E848-4A54-9AEC-54ED9A148EA6}"/>
              </a:ext>
            </a:extLst>
          </p:cNvPr>
          <p:cNvSpPr>
            <a:spLocks noGrp="1"/>
          </p:cNvSpPr>
          <p:nvPr>
            <p:ph idx="1"/>
          </p:nvPr>
        </p:nvSpPr>
        <p:spPr/>
        <p:txBody>
          <a:bodyPr vert="horz" lIns="91440" tIns="45720" rIns="91440" bIns="45720" rtlCol="0" anchor="t">
            <a:normAutofit fontScale="85000" lnSpcReduction="20000"/>
          </a:bodyPr>
          <a:lstStyle/>
          <a:p>
            <a:r>
              <a:rPr lang="en-US">
                <a:latin typeface="Times New Roman"/>
                <a:cs typeface="Times New Roman"/>
              </a:rPr>
              <a:t>Loving Father </a:t>
            </a:r>
            <a:br>
              <a:rPr lang="en-US">
                <a:latin typeface="+mn-ea"/>
                <a:cs typeface="+mn-ea"/>
              </a:rPr>
            </a:br>
            <a:r>
              <a:rPr lang="en-US">
                <a:latin typeface="Times New Roman"/>
                <a:cs typeface="Times New Roman"/>
              </a:rPr>
              <a:t>all the fancy words </a:t>
            </a:r>
            <a:br>
              <a:rPr lang="en-US">
                <a:latin typeface="+mn-ea"/>
                <a:cs typeface="+mn-ea"/>
              </a:rPr>
            </a:br>
            <a:r>
              <a:rPr lang="en-US">
                <a:latin typeface="Times New Roman"/>
                <a:cs typeface="Times New Roman"/>
              </a:rPr>
              <a:t>in the world </a:t>
            </a:r>
            <a:br>
              <a:rPr lang="en-US">
                <a:latin typeface="+mn-ea"/>
                <a:cs typeface="+mn-ea"/>
              </a:rPr>
            </a:br>
            <a:r>
              <a:rPr lang="en-US">
                <a:latin typeface="Times New Roman"/>
                <a:cs typeface="Times New Roman"/>
              </a:rPr>
              <a:t>expressed in eloquent prose </a:t>
            </a:r>
            <a:br>
              <a:rPr lang="en-US">
                <a:latin typeface="+mn-ea"/>
                <a:cs typeface="+mn-ea"/>
              </a:rPr>
            </a:br>
            <a:r>
              <a:rPr lang="en-US">
                <a:latin typeface="Times New Roman"/>
                <a:cs typeface="Times New Roman"/>
              </a:rPr>
              <a:t>decorated with emotion </a:t>
            </a:r>
            <a:br>
              <a:rPr lang="en-US">
                <a:latin typeface="+mn-ea"/>
                <a:cs typeface="+mn-ea"/>
              </a:rPr>
            </a:br>
            <a:r>
              <a:rPr lang="en-US">
                <a:latin typeface="Times New Roman"/>
                <a:cs typeface="Times New Roman"/>
              </a:rPr>
              <a:t>spoken with conviction </a:t>
            </a:r>
            <a:br>
              <a:rPr lang="en-US">
                <a:latin typeface="+mn-ea"/>
                <a:cs typeface="+mn-ea"/>
              </a:rPr>
            </a:br>
            <a:r>
              <a:rPr lang="en-US">
                <a:latin typeface="Times New Roman"/>
                <a:cs typeface="Times New Roman"/>
              </a:rPr>
              <a:t>cannot compete with a heartfelt </a:t>
            </a:r>
            <a:br>
              <a:rPr lang="en-US">
                <a:latin typeface="+mn-ea"/>
                <a:cs typeface="+mn-ea"/>
              </a:rPr>
            </a:br>
            <a:r>
              <a:rPr lang="en-US">
                <a:latin typeface="Times New Roman"/>
                <a:cs typeface="Times New Roman"/>
              </a:rPr>
              <a:t>'sorry' </a:t>
            </a:r>
            <a:br>
              <a:rPr lang="en-US">
                <a:latin typeface="+mn-ea"/>
                <a:cs typeface="+mn-ea"/>
              </a:rPr>
            </a:br>
            <a:r>
              <a:rPr lang="en-US">
                <a:latin typeface="Times New Roman"/>
                <a:cs typeface="Times New Roman"/>
              </a:rPr>
              <a:t>when all other words fail. </a:t>
            </a:r>
            <a:br>
              <a:rPr lang="en-US">
                <a:latin typeface="+mn-ea"/>
                <a:cs typeface="+mn-ea"/>
              </a:rPr>
            </a:br>
            <a:r>
              <a:rPr lang="en-US">
                <a:latin typeface="Times New Roman"/>
                <a:cs typeface="Times New Roman"/>
              </a:rPr>
              <a:t>There are times </a:t>
            </a:r>
            <a:br>
              <a:rPr lang="en-US">
                <a:latin typeface="+mn-ea"/>
                <a:cs typeface="+mn-ea"/>
              </a:rPr>
            </a:br>
            <a:r>
              <a:rPr lang="en-US">
                <a:latin typeface="Times New Roman"/>
                <a:cs typeface="Times New Roman"/>
              </a:rPr>
              <a:t>when we are all too aware </a:t>
            </a:r>
            <a:br>
              <a:rPr lang="en-US">
                <a:latin typeface="+mn-ea"/>
                <a:cs typeface="+mn-ea"/>
              </a:rPr>
            </a:br>
            <a:r>
              <a:rPr lang="en-US">
                <a:latin typeface="Times New Roman"/>
                <a:cs typeface="Times New Roman"/>
              </a:rPr>
              <a:t>of our limitations </a:t>
            </a:r>
            <a:br>
              <a:rPr lang="en-US">
                <a:latin typeface="+mn-ea"/>
                <a:cs typeface="+mn-ea"/>
              </a:rPr>
            </a:br>
            <a:r>
              <a:rPr lang="en-US">
                <a:latin typeface="Times New Roman"/>
                <a:cs typeface="Times New Roman"/>
              </a:rPr>
              <a:t>conscious of sin </a:t>
            </a:r>
            <a:br>
              <a:rPr lang="en-US">
                <a:latin typeface="+mn-ea"/>
                <a:cs typeface="+mn-ea"/>
              </a:rPr>
            </a:br>
            <a:r>
              <a:rPr lang="en-US">
                <a:latin typeface="Times New Roman"/>
                <a:cs typeface="Times New Roman"/>
              </a:rPr>
              <a:t>and the distance it creates between us.</a:t>
            </a:r>
            <a:br>
              <a:rPr lang="en-US">
                <a:latin typeface="+mn-ea"/>
                <a:cs typeface="+mn-ea"/>
              </a:rPr>
            </a:br>
            <a:r>
              <a:rPr lang="en-US">
                <a:latin typeface="Times New Roman"/>
                <a:cs typeface="Times New Roman"/>
              </a:rPr>
              <a:t>Sometimes 'sorry'</a:t>
            </a:r>
            <a:r>
              <a:rPr lang="en-US">
                <a:cs typeface="Calibri"/>
              </a:rPr>
              <a:t> </a:t>
            </a:r>
            <a:br>
              <a:rPr lang="en-US">
                <a:latin typeface="+mn-ea"/>
                <a:cs typeface="+mn-ea"/>
              </a:rPr>
            </a:br>
            <a:endParaRPr lang="en-US">
              <a:cs typeface="Calibri"/>
            </a:endParaRPr>
          </a:p>
        </p:txBody>
      </p:sp>
      <p:sp>
        <p:nvSpPr>
          <p:cNvPr id="4" name="TextBox 3">
            <a:extLst>
              <a:ext uri="{FF2B5EF4-FFF2-40B4-BE49-F238E27FC236}">
                <a16:creationId xmlns:a16="http://schemas.microsoft.com/office/drawing/2014/main" id="{012AB184-53A7-4587-927E-99586F3EB3D2}"/>
              </a:ext>
            </a:extLst>
          </p:cNvPr>
          <p:cNvSpPr txBox="1"/>
          <p:nvPr/>
        </p:nvSpPr>
        <p:spPr>
          <a:xfrm>
            <a:off x="6575425" y="1781175"/>
            <a:ext cx="4931619"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imes New Roman"/>
                <a:cs typeface="Times New Roman"/>
              </a:rPr>
              <a:t>is all the heart can bear to say aloud. </a:t>
            </a:r>
            <a:br>
              <a:rPr lang="en-US">
                <a:latin typeface="+mn-ea"/>
                <a:cs typeface="+mn-ea"/>
              </a:rPr>
            </a:br>
            <a:r>
              <a:rPr lang="en-US">
                <a:latin typeface="Times New Roman"/>
                <a:cs typeface="Times New Roman"/>
              </a:rPr>
              <a:t>It is only you </a:t>
            </a:r>
            <a:br>
              <a:rPr lang="en-US">
                <a:latin typeface="+mn-ea"/>
                <a:cs typeface="+mn-ea"/>
              </a:rPr>
            </a:br>
            <a:r>
              <a:rPr lang="en-US">
                <a:latin typeface="Times New Roman"/>
                <a:cs typeface="Times New Roman"/>
              </a:rPr>
              <a:t>who can read and understand </a:t>
            </a:r>
            <a:br>
              <a:rPr lang="en-US">
                <a:latin typeface="+mn-ea"/>
                <a:cs typeface="+mn-ea"/>
              </a:rPr>
            </a:br>
            <a:r>
              <a:rPr lang="en-US">
                <a:latin typeface="Times New Roman"/>
                <a:cs typeface="Times New Roman"/>
              </a:rPr>
              <a:t>the language of our hearts </a:t>
            </a:r>
            <a:br>
              <a:rPr lang="en-US">
                <a:latin typeface="+mn-ea"/>
                <a:cs typeface="+mn-ea"/>
              </a:rPr>
            </a:br>
            <a:r>
              <a:rPr lang="en-US">
                <a:latin typeface="Times New Roman"/>
                <a:cs typeface="Times New Roman"/>
              </a:rPr>
              <a:t>Only you who can translate our 'sorry' </a:t>
            </a:r>
            <a:br>
              <a:rPr lang="en-US">
                <a:latin typeface="+mn-ea"/>
                <a:cs typeface="+mn-ea"/>
              </a:rPr>
            </a:br>
            <a:r>
              <a:rPr lang="en-US">
                <a:latin typeface="Times New Roman"/>
                <a:cs typeface="Times New Roman"/>
              </a:rPr>
              <a:t>into the prayer we would have prayed</a:t>
            </a:r>
            <a:br>
              <a:rPr lang="en-US">
                <a:latin typeface="+mn-ea"/>
                <a:cs typeface="+mn-ea"/>
              </a:rPr>
            </a:br>
            <a:r>
              <a:rPr lang="en-US">
                <a:latin typeface="Times New Roman"/>
                <a:cs typeface="Times New Roman"/>
              </a:rPr>
              <a:t>if we had the words within us.</a:t>
            </a:r>
            <a:br>
              <a:rPr lang="en-US">
                <a:latin typeface="+mn-ea"/>
                <a:cs typeface="+mn-ea"/>
              </a:rPr>
            </a:br>
            <a:r>
              <a:rPr lang="en-US">
                <a:latin typeface="Times New Roman"/>
                <a:cs typeface="Times New Roman"/>
              </a:rPr>
              <a:t>Then you forgive</a:t>
            </a:r>
            <a:br>
              <a:rPr lang="en-US">
                <a:latin typeface="+mn-ea"/>
                <a:cs typeface="+mn-ea"/>
              </a:rPr>
            </a:br>
            <a:r>
              <a:rPr lang="en-US">
                <a:latin typeface="Times New Roman"/>
                <a:cs typeface="Times New Roman"/>
              </a:rPr>
              <a:t>and having forgiven </a:t>
            </a:r>
            <a:br>
              <a:rPr lang="en-US">
                <a:latin typeface="+mn-ea"/>
                <a:cs typeface="+mn-ea"/>
              </a:rPr>
            </a:br>
            <a:r>
              <a:rPr lang="en-US">
                <a:latin typeface="Times New Roman"/>
                <a:cs typeface="Times New Roman"/>
              </a:rPr>
              <a:t>surround us in an embrace of love</a:t>
            </a:r>
            <a:br>
              <a:rPr lang="en-US">
                <a:latin typeface="+mn-ea"/>
                <a:cs typeface="+mn-ea"/>
              </a:rPr>
            </a:br>
            <a:r>
              <a:rPr lang="en-US">
                <a:latin typeface="Times New Roman"/>
                <a:cs typeface="Times New Roman"/>
              </a:rPr>
              <a:t>drawing us close to your heart</a:t>
            </a:r>
            <a:br>
              <a:rPr lang="en-US">
                <a:latin typeface="+mn-ea"/>
                <a:cs typeface="+mn-ea"/>
              </a:rPr>
            </a:br>
            <a:r>
              <a:rPr lang="en-US">
                <a:latin typeface="Times New Roman"/>
                <a:cs typeface="Times New Roman"/>
              </a:rPr>
              <a:t>as it was always meant to be. </a:t>
            </a:r>
            <a:br>
              <a:rPr lang="en-US">
                <a:latin typeface="+mn-ea"/>
                <a:cs typeface="+mn-ea"/>
              </a:rPr>
            </a:br>
            <a:r>
              <a:rPr lang="en-US">
                <a:latin typeface="Times New Roman"/>
                <a:cs typeface="Times New Roman"/>
              </a:rPr>
              <a:t>Thank you, Loving Father</a:t>
            </a:r>
            <a:br>
              <a:rPr lang="en-US">
                <a:latin typeface="+mn-ea"/>
                <a:cs typeface="+mn-ea"/>
              </a:rPr>
            </a:br>
            <a:r>
              <a:rPr lang="en-US">
                <a:latin typeface="Times New Roman"/>
                <a:cs typeface="Times New Roman"/>
              </a:rPr>
              <a:t>that you listen to hearts </a:t>
            </a:r>
            <a:br>
              <a:rPr lang="en-US">
                <a:latin typeface="+mn-ea"/>
                <a:cs typeface="+mn-ea"/>
              </a:rPr>
            </a:br>
            <a:r>
              <a:rPr lang="en-US">
                <a:latin typeface="Times New Roman"/>
                <a:cs typeface="Times New Roman"/>
              </a:rPr>
              <a:t>as well as voices</a:t>
            </a:r>
            <a:br>
              <a:rPr lang="en-US">
                <a:latin typeface="+mn-ea"/>
                <a:cs typeface="+mn-ea"/>
              </a:rPr>
            </a:br>
            <a:r>
              <a:rPr lang="en-US">
                <a:latin typeface="Times New Roman"/>
                <a:cs typeface="Times New Roman"/>
              </a:rPr>
              <a:t>Thank you.</a:t>
            </a:r>
          </a:p>
        </p:txBody>
      </p:sp>
    </p:spTree>
    <p:extLst>
      <p:ext uri="{BB962C8B-B14F-4D97-AF65-F5344CB8AC3E}">
        <p14:creationId xmlns:p14="http://schemas.microsoft.com/office/powerpoint/2010/main" val="315099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sign&#10;&#10;Description generated with very high confidence">
            <a:extLst>
              <a:ext uri="{FF2B5EF4-FFF2-40B4-BE49-F238E27FC236}">
                <a16:creationId xmlns:a16="http://schemas.microsoft.com/office/drawing/2014/main" id="{AAD93348-AB2A-4EAE-9327-7DD1CF503DA1}"/>
              </a:ext>
            </a:extLst>
          </p:cNvPr>
          <p:cNvPicPr>
            <a:picLocks noChangeAspect="1"/>
          </p:cNvPicPr>
          <p:nvPr/>
        </p:nvPicPr>
        <p:blipFill rotWithShape="1">
          <a:blip r:embed="rId2">
            <a:alphaModFix amt="35000"/>
            <a:extLst/>
          </a:blip>
          <a:srcRect t="16357"/>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D07D324-0BD7-430E-92A5-155F25D42DB8}"/>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Times New Roman"/>
                <a:cs typeface="Times New Roman"/>
              </a:rPr>
              <a:t>Thanksgiving Prayer </a:t>
            </a:r>
          </a:p>
        </p:txBody>
      </p:sp>
      <p:sp>
        <p:nvSpPr>
          <p:cNvPr id="3" name="Content Placeholder 2">
            <a:extLst>
              <a:ext uri="{FF2B5EF4-FFF2-40B4-BE49-F238E27FC236}">
                <a16:creationId xmlns:a16="http://schemas.microsoft.com/office/drawing/2014/main" id="{29051F3E-4D10-4E7E-B970-D068BF0816F8}"/>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latin typeface="Times New Roman"/>
                <a:cs typeface="Times New Roman"/>
              </a:rPr>
              <a:t>Often lost within the package of prayer offered within worship is thanksgiving. It gets confused with adoration or simply ignored as prayers focus on intercession.</a:t>
            </a:r>
          </a:p>
          <a:p>
            <a:r>
              <a:rPr lang="en-US" sz="2000">
                <a:solidFill>
                  <a:srgbClr val="FFFFFF"/>
                </a:solidFill>
                <a:latin typeface="Times New Roman"/>
                <a:cs typeface="Times New Roman"/>
              </a:rPr>
              <a:t>It is only right and proper that we should thank God for all that he has done. For the beauty of this world which he created, for the birth, life, death and resurrection of Jesus Christ, the promise of the Holy Spirit, his continuing creativity in the world today and for the Church - his body here on earth.</a:t>
            </a:r>
            <a:br>
              <a:rPr lang="en-US" sz="2000">
                <a:solidFill>
                  <a:srgbClr val="FFFFFF"/>
                </a:solidFill>
                <a:latin typeface="+mn-ea"/>
                <a:cs typeface="+mn-ea"/>
              </a:rPr>
            </a:br>
            <a:br>
              <a:rPr lang="en-US" sz="2000">
                <a:solidFill>
                  <a:srgbClr val="FFFFFF"/>
                </a:solidFill>
                <a:latin typeface="+mn-ea"/>
                <a:cs typeface="+mn-ea"/>
              </a:rPr>
            </a:br>
            <a:endParaRPr lang="en-US" sz="2000">
              <a:solidFill>
                <a:srgbClr val="FFFFFF"/>
              </a:solidFill>
              <a:cs typeface="Calibri"/>
            </a:endParaRPr>
          </a:p>
        </p:txBody>
      </p:sp>
    </p:spTree>
    <p:extLst>
      <p:ext uri="{BB962C8B-B14F-4D97-AF65-F5344CB8AC3E}">
        <p14:creationId xmlns:p14="http://schemas.microsoft.com/office/powerpoint/2010/main" val="40892086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with a sunset in the background&#10;&#10;Description generated with very high confidence">
            <a:extLst>
              <a:ext uri="{FF2B5EF4-FFF2-40B4-BE49-F238E27FC236}">
                <a16:creationId xmlns:a16="http://schemas.microsoft.com/office/drawing/2014/main" id="{43FE2604-4D14-4955-83AA-CB3BB84D6A8D}"/>
              </a:ext>
            </a:extLst>
          </p:cNvPr>
          <p:cNvPicPr>
            <a:picLocks noChangeAspect="1"/>
          </p:cNvPicPr>
          <p:nvPr/>
        </p:nvPicPr>
        <p:blipFill rotWithShape="1">
          <a:blip r:embed="rId2">
            <a:alphaModFix amt="35000"/>
            <a:extLst/>
          </a:blip>
          <a:srcRect l="3556" r="1" b="1"/>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5DC91DA-C024-4217-A6AF-E6BC077B122C}"/>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Times New Roman"/>
                <a:cs typeface="Times New Roman"/>
              </a:rPr>
              <a:t>Thanksgiving Prayer</a:t>
            </a:r>
            <a:endParaRPr lang="en-US" sz="4000">
              <a:solidFill>
                <a:srgbClr val="FFFFFF"/>
              </a:solidFill>
              <a:cs typeface="Calibri Light"/>
            </a:endParaRPr>
          </a:p>
        </p:txBody>
      </p:sp>
      <p:sp>
        <p:nvSpPr>
          <p:cNvPr id="3" name="Content Placeholder 2">
            <a:extLst>
              <a:ext uri="{FF2B5EF4-FFF2-40B4-BE49-F238E27FC236}">
                <a16:creationId xmlns:a16="http://schemas.microsoft.com/office/drawing/2014/main" id="{4627D0C9-5A6B-43E0-8676-D7E5D0216DAD}"/>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1900">
                <a:solidFill>
                  <a:srgbClr val="FFFFFF"/>
                </a:solidFill>
                <a:latin typeface="Times New Roman"/>
                <a:cs typeface="Times New Roman"/>
              </a:rPr>
              <a:t>After the storm </a:t>
            </a:r>
            <a:br>
              <a:rPr lang="en-US">
                <a:latin typeface="+mn-ea"/>
                <a:cs typeface="+mn-ea"/>
              </a:rPr>
            </a:br>
            <a:r>
              <a:rPr lang="en-US" sz="1900">
                <a:solidFill>
                  <a:srgbClr val="FFFFFF"/>
                </a:solidFill>
                <a:latin typeface="Times New Roman"/>
                <a:cs typeface="Times New Roman"/>
              </a:rPr>
              <a:t>a rainbow </a:t>
            </a:r>
            <a:br>
              <a:rPr lang="en-US">
                <a:latin typeface="+mn-ea"/>
                <a:cs typeface="+mn-ea"/>
              </a:rPr>
            </a:br>
            <a:r>
              <a:rPr lang="en-US" sz="1900">
                <a:solidFill>
                  <a:srgbClr val="FFFFFF"/>
                </a:solidFill>
                <a:latin typeface="Times New Roman"/>
                <a:cs typeface="Times New Roman"/>
              </a:rPr>
              <a:t>skillfully painted </a:t>
            </a:r>
            <a:br>
              <a:rPr lang="en-US">
                <a:latin typeface="+mn-ea"/>
                <a:cs typeface="+mn-ea"/>
              </a:rPr>
            </a:br>
            <a:r>
              <a:rPr lang="en-US" sz="1900">
                <a:solidFill>
                  <a:srgbClr val="FFFFFF"/>
                </a:solidFill>
                <a:latin typeface="Times New Roman"/>
                <a:cs typeface="Times New Roman"/>
              </a:rPr>
              <a:t>from the spectrum of </a:t>
            </a:r>
            <a:r>
              <a:rPr lang="en-US" sz="1900" err="1">
                <a:solidFill>
                  <a:srgbClr val="FFFFFF"/>
                </a:solidFill>
                <a:latin typeface="Times New Roman"/>
                <a:cs typeface="Times New Roman"/>
              </a:rPr>
              <a:t>colours</a:t>
            </a:r>
            <a:r>
              <a:rPr lang="en-US" sz="1900">
                <a:solidFill>
                  <a:srgbClr val="FFFFFF"/>
                </a:solidFill>
                <a:latin typeface="Times New Roman"/>
                <a:cs typeface="Times New Roman"/>
              </a:rPr>
              <a:t> </a:t>
            </a:r>
            <a:br>
              <a:rPr lang="en-US">
                <a:latin typeface="+mn-ea"/>
                <a:cs typeface="+mn-ea"/>
              </a:rPr>
            </a:br>
            <a:r>
              <a:rPr lang="en-US" sz="1900">
                <a:solidFill>
                  <a:srgbClr val="FFFFFF"/>
                </a:solidFill>
                <a:latin typeface="Times New Roman"/>
                <a:cs typeface="Times New Roman"/>
              </a:rPr>
              <a:t>contained in your glorious palette. </a:t>
            </a:r>
            <a:br>
              <a:rPr lang="en-US">
                <a:latin typeface="+mn-ea"/>
                <a:cs typeface="+mn-ea"/>
              </a:rPr>
            </a:br>
            <a:r>
              <a:rPr lang="en-US" sz="1900">
                <a:solidFill>
                  <a:srgbClr val="FFFFFF"/>
                </a:solidFill>
                <a:latin typeface="Times New Roman"/>
                <a:cs typeface="Times New Roman"/>
              </a:rPr>
              <a:t>Warm </a:t>
            </a:r>
            <a:r>
              <a:rPr lang="en-US" sz="1900" err="1">
                <a:solidFill>
                  <a:srgbClr val="FFFFFF"/>
                </a:solidFill>
                <a:latin typeface="Times New Roman"/>
                <a:cs typeface="Times New Roman"/>
              </a:rPr>
              <a:t>colours</a:t>
            </a:r>
            <a:r>
              <a:rPr lang="en-US" sz="1900">
                <a:solidFill>
                  <a:srgbClr val="FFFFFF"/>
                </a:solidFill>
                <a:latin typeface="Times New Roman"/>
                <a:cs typeface="Times New Roman"/>
              </a:rPr>
              <a:t> encircling us </a:t>
            </a:r>
            <a:br>
              <a:rPr lang="en-US">
                <a:latin typeface="+mn-ea"/>
                <a:cs typeface="+mn-ea"/>
              </a:rPr>
            </a:br>
            <a:r>
              <a:rPr lang="en-US" sz="1900">
                <a:solidFill>
                  <a:srgbClr val="FFFFFF"/>
                </a:solidFill>
                <a:latin typeface="Times New Roman"/>
                <a:cs typeface="Times New Roman"/>
              </a:rPr>
              <a:t>embracing this earth </a:t>
            </a:r>
            <a:br>
              <a:rPr lang="en-US">
                <a:latin typeface="+mn-ea"/>
                <a:cs typeface="+mn-ea"/>
              </a:rPr>
            </a:br>
            <a:r>
              <a:rPr lang="en-US" sz="1900">
                <a:solidFill>
                  <a:srgbClr val="FFFFFF"/>
                </a:solidFill>
                <a:latin typeface="Times New Roman"/>
                <a:cs typeface="Times New Roman"/>
              </a:rPr>
              <a:t>with a promise </a:t>
            </a:r>
            <a:br>
              <a:rPr lang="en-US">
                <a:latin typeface="+mn-ea"/>
                <a:cs typeface="+mn-ea"/>
              </a:rPr>
            </a:br>
            <a:r>
              <a:rPr lang="en-US" sz="1900">
                <a:solidFill>
                  <a:srgbClr val="FFFFFF"/>
                </a:solidFill>
                <a:latin typeface="Times New Roman"/>
                <a:cs typeface="Times New Roman"/>
              </a:rPr>
              <a:t>a reminder of your covenant </a:t>
            </a:r>
            <a:br>
              <a:rPr lang="en-US">
                <a:latin typeface="+mn-ea"/>
                <a:cs typeface="+mn-ea"/>
              </a:rPr>
            </a:br>
            <a:r>
              <a:rPr lang="en-US" sz="1900">
                <a:solidFill>
                  <a:srgbClr val="FFFFFF"/>
                </a:solidFill>
                <a:latin typeface="Times New Roman"/>
                <a:cs typeface="Times New Roman"/>
              </a:rPr>
              <a:t>with all of your creation.</a:t>
            </a:r>
            <a:br>
              <a:rPr lang="en-US">
                <a:latin typeface="+mn-ea"/>
                <a:cs typeface="+mn-ea"/>
              </a:rPr>
            </a:br>
            <a:r>
              <a:rPr lang="en-US" sz="1900">
                <a:solidFill>
                  <a:srgbClr val="FFFFFF"/>
                </a:solidFill>
                <a:latin typeface="Times New Roman"/>
                <a:cs typeface="Times New Roman"/>
              </a:rPr>
              <a:t>Such love</a:t>
            </a:r>
            <a:br>
              <a:rPr lang="en-US">
                <a:latin typeface="+mn-ea"/>
                <a:cs typeface="+mn-ea"/>
              </a:rPr>
            </a:br>
            <a:r>
              <a:rPr lang="en-US" sz="1900">
                <a:solidFill>
                  <a:srgbClr val="FFFFFF"/>
                </a:solidFill>
                <a:latin typeface="Times New Roman"/>
                <a:cs typeface="Times New Roman"/>
              </a:rPr>
              <a:t>eternal and everlasting.</a:t>
            </a:r>
            <a:br>
              <a:rPr lang="en-US">
                <a:latin typeface="+mn-ea"/>
                <a:cs typeface="+mn-ea"/>
              </a:rPr>
            </a:br>
            <a:r>
              <a:rPr lang="en-US" sz="1900">
                <a:solidFill>
                  <a:srgbClr val="FFFFFF"/>
                </a:solidFill>
                <a:latin typeface="Times New Roman"/>
                <a:cs typeface="Times New Roman"/>
              </a:rPr>
              <a:t>Thank you, Creating God </a:t>
            </a:r>
            <a:br>
              <a:rPr lang="en-US">
                <a:latin typeface="+mn-ea"/>
                <a:cs typeface="+mn-ea"/>
              </a:rPr>
            </a:br>
            <a:r>
              <a:rPr lang="en-US" sz="1900">
                <a:solidFill>
                  <a:srgbClr val="FFFFFF"/>
                </a:solidFill>
                <a:latin typeface="Times New Roman"/>
                <a:cs typeface="Times New Roman"/>
              </a:rPr>
              <a:t>for the beauty of the rainbow </a:t>
            </a:r>
            <a:br>
              <a:rPr lang="en-US">
                <a:latin typeface="+mn-ea"/>
                <a:cs typeface="+mn-ea"/>
              </a:rPr>
            </a:br>
            <a:r>
              <a:rPr lang="en-US" sz="1900">
                <a:solidFill>
                  <a:srgbClr val="FFFFFF"/>
                </a:solidFill>
                <a:latin typeface="Times New Roman"/>
                <a:cs typeface="Times New Roman"/>
              </a:rPr>
              <a:t>and the beauty of your love </a:t>
            </a:r>
            <a:br>
              <a:rPr lang="en-US">
                <a:latin typeface="+mn-ea"/>
                <a:cs typeface="+mn-ea"/>
              </a:rPr>
            </a:br>
            <a:r>
              <a:rPr lang="en-US" sz="1900">
                <a:solidFill>
                  <a:srgbClr val="FFFFFF"/>
                </a:solidFill>
                <a:latin typeface="Times New Roman"/>
                <a:cs typeface="Times New Roman"/>
              </a:rPr>
              <a:t>For all that you have made </a:t>
            </a:r>
            <a:br>
              <a:rPr lang="en-US">
                <a:latin typeface="+mn-ea"/>
                <a:cs typeface="+mn-ea"/>
              </a:rPr>
            </a:br>
            <a:r>
              <a:rPr lang="en-US" sz="1900">
                <a:solidFill>
                  <a:srgbClr val="FFFFFF"/>
                </a:solidFill>
                <a:latin typeface="Times New Roman"/>
                <a:cs typeface="Times New Roman"/>
              </a:rPr>
              <a:t>and are going to make</a:t>
            </a:r>
          </a:p>
        </p:txBody>
      </p:sp>
    </p:spTree>
    <p:extLst>
      <p:ext uri="{BB962C8B-B14F-4D97-AF65-F5344CB8AC3E}">
        <p14:creationId xmlns:p14="http://schemas.microsoft.com/office/powerpoint/2010/main" val="28364118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person&#10;&#10;Description generated with high confidence">
            <a:extLst>
              <a:ext uri="{FF2B5EF4-FFF2-40B4-BE49-F238E27FC236}">
                <a16:creationId xmlns:a16="http://schemas.microsoft.com/office/drawing/2014/main" id="{4A7DF453-239C-487D-A13B-54EEC7754A29}"/>
              </a:ext>
            </a:extLst>
          </p:cNvPr>
          <p:cNvPicPr>
            <a:picLocks noChangeAspect="1"/>
          </p:cNvPicPr>
          <p:nvPr/>
        </p:nvPicPr>
        <p:blipFill rotWithShape="1">
          <a:blip r:embed="rId2"/>
          <a:srcRect t="4818" b="7292"/>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70FBACF-361F-429E-A708-062E3E813315}"/>
              </a:ext>
            </a:extLst>
          </p:cNvPr>
          <p:cNvSpPr>
            <a:spLocks noGrp="1"/>
          </p:cNvSpPr>
          <p:nvPr>
            <p:ph type="title"/>
          </p:nvPr>
        </p:nvSpPr>
        <p:spPr>
          <a:xfrm>
            <a:off x="709448" y="1913950"/>
            <a:ext cx="4204137" cy="1342754"/>
          </a:xfrm>
        </p:spPr>
        <p:txBody>
          <a:bodyPr>
            <a:normAutofit/>
          </a:bodyPr>
          <a:lstStyle/>
          <a:p>
            <a:pPr algn="ctr"/>
            <a:r>
              <a:rPr lang="en-US" sz="3600">
                <a:latin typeface="Times New Roman"/>
                <a:cs typeface="Times New Roman"/>
              </a:rPr>
              <a:t>Supplication of the Prayer</a:t>
            </a:r>
            <a:endParaRPr lang="en-US" sz="3600">
              <a:cs typeface="Calibri Light"/>
            </a:endParaRPr>
          </a:p>
        </p:txBody>
      </p:sp>
      <p:sp>
        <p:nvSpPr>
          <p:cNvPr id="3" name="Content Placeholder 2">
            <a:extLst>
              <a:ext uri="{FF2B5EF4-FFF2-40B4-BE49-F238E27FC236}">
                <a16:creationId xmlns:a16="http://schemas.microsoft.com/office/drawing/2014/main" id="{CB065113-4C46-4B65-854A-173B11291BC0}"/>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n-US" sz="1800">
                <a:latin typeface="Times New Roman"/>
                <a:cs typeface="Times New Roman"/>
              </a:rPr>
              <a:t>Is the asking part of our prayers, the requests for healing, justice, peace, comfort or whatever is the need of the moment. This can take many forms, but must also take into account that we might actually be part of the answer to our own prayer!</a:t>
            </a:r>
          </a:p>
          <a:p>
            <a:pPr marL="0" indent="0">
              <a:buNone/>
            </a:pPr>
            <a:endParaRPr lang="en-US" sz="1800">
              <a:cs typeface="Calibri"/>
            </a:endParaRPr>
          </a:p>
        </p:txBody>
      </p:sp>
    </p:spTree>
    <p:extLst>
      <p:ext uri="{BB962C8B-B14F-4D97-AF65-F5344CB8AC3E}">
        <p14:creationId xmlns:p14="http://schemas.microsoft.com/office/powerpoint/2010/main" val="79989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F74D28C-3268-4E35-8EE1-D92CB4A85A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text, book&#10;&#10;Description generated with very high confidence">
            <a:extLst>
              <a:ext uri="{FF2B5EF4-FFF2-40B4-BE49-F238E27FC236}">
                <a16:creationId xmlns:a16="http://schemas.microsoft.com/office/drawing/2014/main" id="{2543E920-5664-4BAC-B9EF-2419AA4B0AC9}"/>
              </a:ext>
            </a:extLst>
          </p:cNvPr>
          <p:cNvPicPr>
            <a:picLocks noChangeAspect="1"/>
          </p:cNvPicPr>
          <p:nvPr/>
        </p:nvPicPr>
        <p:blipFill rotWithShape="1">
          <a:blip r:embed="rId2"/>
          <a:srcRect t="6212" b="1576"/>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le 1">
            <a:extLst>
              <a:ext uri="{FF2B5EF4-FFF2-40B4-BE49-F238E27FC236}">
                <a16:creationId xmlns:a16="http://schemas.microsoft.com/office/drawing/2014/main" id="{023F08A2-CC00-424A-8C0C-2922575D2DE7}"/>
              </a:ext>
            </a:extLst>
          </p:cNvPr>
          <p:cNvSpPr>
            <a:spLocks noGrp="1"/>
          </p:cNvSpPr>
          <p:nvPr>
            <p:ph type="title"/>
          </p:nvPr>
        </p:nvSpPr>
        <p:spPr>
          <a:xfrm>
            <a:off x="801099" y="1396289"/>
            <a:ext cx="5006336" cy="1325563"/>
          </a:xfrm>
        </p:spPr>
        <p:txBody>
          <a:bodyPr>
            <a:normAutofit/>
          </a:bodyPr>
          <a:lstStyle/>
          <a:p>
            <a:r>
              <a:rPr lang="en-US">
                <a:latin typeface="Times New Roman"/>
                <a:cs typeface="Times New Roman"/>
              </a:rPr>
              <a:t>Supplication Example </a:t>
            </a:r>
            <a:endParaRPr lang="en-US">
              <a:cs typeface="Calibri Light"/>
            </a:endParaRPr>
          </a:p>
        </p:txBody>
      </p:sp>
      <p:sp>
        <p:nvSpPr>
          <p:cNvPr id="3" name="Content Placeholder 2">
            <a:extLst>
              <a:ext uri="{FF2B5EF4-FFF2-40B4-BE49-F238E27FC236}">
                <a16:creationId xmlns:a16="http://schemas.microsoft.com/office/drawing/2014/main" id="{0E27D1EF-B39D-4EE8-8D0C-7DE37D0E4C1F}"/>
              </a:ext>
            </a:extLst>
          </p:cNvPr>
          <p:cNvSpPr>
            <a:spLocks noGrp="1"/>
          </p:cNvSpPr>
          <p:nvPr>
            <p:ph idx="1"/>
          </p:nvPr>
        </p:nvSpPr>
        <p:spPr>
          <a:xfrm>
            <a:off x="805543" y="2871982"/>
            <a:ext cx="5006336" cy="3181684"/>
          </a:xfrm>
        </p:spPr>
        <p:txBody>
          <a:bodyPr vert="horz" lIns="91440" tIns="45720" rIns="91440" bIns="45720" rtlCol="0" anchor="t">
            <a:normAutofit/>
          </a:bodyPr>
          <a:lstStyle/>
          <a:p>
            <a:r>
              <a:rPr lang="en-US" sz="1800">
                <a:latin typeface="Times New Roman"/>
                <a:cs typeface="Times New Roman"/>
              </a:rPr>
              <a:t>God of love</a:t>
            </a:r>
            <a:br>
              <a:rPr lang="en-US" sz="1800">
                <a:latin typeface="+mn-ea"/>
                <a:cs typeface="+mn-ea"/>
              </a:rPr>
            </a:br>
            <a:r>
              <a:rPr lang="en-US" sz="1800">
                <a:latin typeface="Times New Roman"/>
                <a:cs typeface="Times New Roman"/>
              </a:rPr>
              <a:t>Hear the cry of those who yearn for love</a:t>
            </a:r>
            <a:br>
              <a:rPr lang="en-US" sz="1800">
                <a:latin typeface="+mn-ea"/>
                <a:cs typeface="+mn-ea"/>
              </a:rPr>
            </a:br>
            <a:r>
              <a:rPr lang="en-US" sz="1800">
                <a:latin typeface="Times New Roman"/>
                <a:cs typeface="Times New Roman"/>
              </a:rPr>
              <a:t>Fractured families, broken homes</a:t>
            </a:r>
            <a:br>
              <a:rPr lang="en-US" sz="1800">
                <a:latin typeface="+mn-ea"/>
                <a:cs typeface="+mn-ea"/>
              </a:rPr>
            </a:br>
            <a:r>
              <a:rPr lang="en-US" sz="1800">
                <a:latin typeface="Times New Roman"/>
                <a:cs typeface="Times New Roman"/>
              </a:rPr>
              <a:t>Neglected, unwanted, alone</a:t>
            </a:r>
            <a:br>
              <a:rPr lang="en-US" sz="1800">
                <a:latin typeface="+mn-ea"/>
                <a:cs typeface="+mn-ea"/>
              </a:rPr>
            </a:br>
            <a:r>
              <a:rPr lang="en-US" sz="1800">
                <a:latin typeface="Times New Roman"/>
                <a:cs typeface="Times New Roman"/>
              </a:rPr>
              <a:t>God of love</a:t>
            </a:r>
            <a:br>
              <a:rPr lang="en-US" sz="1800">
                <a:latin typeface="+mn-ea"/>
                <a:cs typeface="+mn-ea"/>
              </a:rPr>
            </a:br>
            <a:r>
              <a:rPr lang="en-US" sz="1800">
                <a:latin typeface="Times New Roman"/>
                <a:cs typeface="Times New Roman"/>
              </a:rPr>
              <a:t>ALL: hear our prayer</a:t>
            </a:r>
          </a:p>
          <a:p>
            <a:r>
              <a:rPr lang="en-US" sz="1800">
                <a:latin typeface="Times New Roman"/>
                <a:cs typeface="Times New Roman"/>
              </a:rPr>
              <a:t>God of justice</a:t>
            </a:r>
            <a:br>
              <a:rPr lang="en-US" sz="1800">
                <a:latin typeface="+mn-ea"/>
                <a:cs typeface="+mn-ea"/>
              </a:rPr>
            </a:br>
            <a:r>
              <a:rPr lang="en-US" sz="1800">
                <a:latin typeface="Times New Roman"/>
                <a:cs typeface="Times New Roman"/>
              </a:rPr>
              <a:t>Hear the cry of those who yearn for justice</a:t>
            </a:r>
            <a:br>
              <a:rPr lang="en-US" sz="1800">
                <a:latin typeface="+mn-ea"/>
                <a:cs typeface="+mn-ea"/>
              </a:rPr>
            </a:br>
            <a:r>
              <a:rPr lang="en-US" sz="1800">
                <a:latin typeface="Times New Roman"/>
                <a:cs typeface="Times New Roman"/>
              </a:rPr>
              <a:t>Persecuted and oppressed</a:t>
            </a:r>
            <a:br>
              <a:rPr lang="en-US" sz="1800">
                <a:latin typeface="+mn-ea"/>
                <a:cs typeface="+mn-ea"/>
              </a:rPr>
            </a:br>
            <a:r>
              <a:rPr lang="en-US" sz="1800">
                <a:latin typeface="Times New Roman"/>
                <a:cs typeface="Times New Roman"/>
              </a:rPr>
              <a:t>Exploited, ill-treated, broken</a:t>
            </a:r>
            <a:br>
              <a:rPr lang="en-US" sz="1800">
                <a:latin typeface="+mn-ea"/>
                <a:cs typeface="+mn-ea"/>
              </a:rPr>
            </a:br>
            <a:r>
              <a:rPr lang="en-US" sz="1800">
                <a:latin typeface="Times New Roman"/>
                <a:cs typeface="Times New Roman"/>
              </a:rPr>
              <a:t>God of justice</a:t>
            </a:r>
            <a:br>
              <a:rPr lang="en-US" sz="1800">
                <a:latin typeface="+mn-ea"/>
                <a:cs typeface="+mn-ea"/>
              </a:rPr>
            </a:br>
            <a:r>
              <a:rPr lang="en-US" sz="1800">
                <a:latin typeface="Times New Roman"/>
                <a:cs typeface="Times New Roman"/>
              </a:rPr>
              <a:t>ALL: hear our prayer</a:t>
            </a:r>
          </a:p>
        </p:txBody>
      </p:sp>
    </p:spTree>
    <p:extLst>
      <p:ext uri="{BB962C8B-B14F-4D97-AF65-F5344CB8AC3E}">
        <p14:creationId xmlns:p14="http://schemas.microsoft.com/office/powerpoint/2010/main" val="73787798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wooden table&#10;&#10;Description generated with high confidence">
            <a:extLst>
              <a:ext uri="{FF2B5EF4-FFF2-40B4-BE49-F238E27FC236}">
                <a16:creationId xmlns:a16="http://schemas.microsoft.com/office/drawing/2014/main" id="{E68CD79E-8740-4EAC-86C3-B7195B26C656}"/>
              </a:ext>
            </a:extLst>
          </p:cNvPr>
          <p:cNvPicPr>
            <a:picLocks noChangeAspect="1"/>
          </p:cNvPicPr>
          <p:nvPr/>
        </p:nvPicPr>
        <p:blipFill rotWithShape="1">
          <a:blip r:embed="rId2">
            <a:alphaModFix amt="35000"/>
            <a:extLst/>
          </a:blip>
          <a:srcRect t="12968" b="2445"/>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888162-396E-41AF-B8BF-155C6F9A5D2B}"/>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Times New Roman"/>
                <a:cs typeface="Times New Roman"/>
              </a:rPr>
              <a:t>Silence in the Prayer</a:t>
            </a:r>
            <a:endParaRPr lang="en-US" sz="4000">
              <a:solidFill>
                <a:srgbClr val="FFFFFF"/>
              </a:solidFill>
              <a:cs typeface="Calibri Light"/>
            </a:endParaRPr>
          </a:p>
        </p:txBody>
      </p:sp>
      <p:sp>
        <p:nvSpPr>
          <p:cNvPr id="3" name="Content Placeholder 2">
            <a:extLst>
              <a:ext uri="{FF2B5EF4-FFF2-40B4-BE49-F238E27FC236}">
                <a16:creationId xmlns:a16="http://schemas.microsoft.com/office/drawing/2014/main" id="{8B3E87C5-D311-41B6-A56C-397DF282D8ED}"/>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1700">
                <a:solidFill>
                  <a:srgbClr val="FFFFFF"/>
                </a:solidFill>
                <a:latin typeface="Times New Roman"/>
                <a:cs typeface="Times New Roman"/>
              </a:rPr>
              <a:t>Silence is important, in that it allows us time to digest all that has been said through prayer. It gives us precious time within worship to let our hearts talk and our mouths stay silent. </a:t>
            </a:r>
            <a:endParaRPr lang="en-US" sz="1700">
              <a:solidFill>
                <a:srgbClr val="FFFFFF"/>
              </a:solidFill>
            </a:endParaRPr>
          </a:p>
          <a:p>
            <a:r>
              <a:rPr lang="en-US" sz="1700">
                <a:solidFill>
                  <a:srgbClr val="FFFFFF"/>
                </a:solidFill>
                <a:latin typeface="Times New Roman"/>
                <a:cs typeface="Times New Roman"/>
              </a:rPr>
              <a:t>As David Adam says ‘It is not an empty time but a God-filled time when we open ourselves up to him.</a:t>
            </a:r>
            <a:endParaRPr lang="en-US" sz="1700">
              <a:solidFill>
                <a:srgbClr val="FFFFFF"/>
              </a:solidFill>
              <a:latin typeface="Calibri"/>
              <a:cs typeface="Calibri"/>
            </a:endParaRPr>
          </a:p>
          <a:p>
            <a:r>
              <a:rPr lang="en-US" sz="1700">
                <a:solidFill>
                  <a:srgbClr val="FFFFFF"/>
                </a:solidFill>
                <a:latin typeface="Times New Roman"/>
                <a:cs typeface="Times New Roman"/>
              </a:rPr>
              <a:t>How do you write silence into a prayer? Well, that’s up to the individual writer to decide. If you are writing a liturgy, or responsive prayer then it is fairly straightforward.</a:t>
            </a:r>
            <a:endParaRPr lang="en-US" sz="1700">
              <a:solidFill>
                <a:srgbClr val="FFFFFF"/>
              </a:solidFill>
              <a:cs typeface="Calibri"/>
            </a:endParaRPr>
          </a:p>
          <a:p>
            <a:r>
              <a:rPr lang="en-US" sz="1700">
                <a:solidFill>
                  <a:srgbClr val="FFFFFF"/>
                </a:solidFill>
                <a:latin typeface="Times New Roman"/>
                <a:cs typeface="Times New Roman"/>
              </a:rPr>
              <a:t>Shall we spend a moment or two in quiet reflection.</a:t>
            </a:r>
            <a:br>
              <a:rPr lang="en-US" sz="1700">
                <a:solidFill>
                  <a:srgbClr val="FFFFFF"/>
                </a:solidFill>
                <a:latin typeface="+mn-ea"/>
                <a:cs typeface="+mn-ea"/>
              </a:rPr>
            </a:br>
            <a:r>
              <a:rPr lang="en-US" sz="1700">
                <a:solidFill>
                  <a:srgbClr val="FFFFFF"/>
                </a:solidFill>
                <a:latin typeface="Times New Roman"/>
                <a:cs typeface="Times New Roman"/>
              </a:rPr>
              <a:t>For love, freely given to all </a:t>
            </a:r>
            <a:br>
              <a:rPr lang="en-US" sz="1700">
                <a:solidFill>
                  <a:srgbClr val="FFFFFF"/>
                </a:solidFill>
                <a:latin typeface="+mn-ea"/>
                <a:cs typeface="+mn-ea"/>
              </a:rPr>
            </a:br>
            <a:r>
              <a:rPr lang="en-US" sz="1700">
                <a:solidFill>
                  <a:srgbClr val="FFFFFF"/>
                </a:solidFill>
                <a:latin typeface="Times New Roman"/>
                <a:cs typeface="Times New Roman"/>
              </a:rPr>
              <a:t>(pause)</a:t>
            </a:r>
            <a:br>
              <a:rPr lang="en-US" sz="1700">
                <a:solidFill>
                  <a:srgbClr val="FFFFFF"/>
                </a:solidFill>
                <a:latin typeface="+mn-ea"/>
                <a:cs typeface="+mn-ea"/>
              </a:rPr>
            </a:br>
            <a:r>
              <a:rPr lang="en-US" sz="1700">
                <a:solidFill>
                  <a:srgbClr val="FFFFFF"/>
                </a:solidFill>
                <a:latin typeface="Times New Roman"/>
                <a:cs typeface="Times New Roman"/>
              </a:rPr>
              <a:t>For wholeness, the healing touch for broken lives</a:t>
            </a:r>
            <a:br>
              <a:rPr lang="en-US" sz="1700">
                <a:solidFill>
                  <a:srgbClr val="FFFFFF"/>
                </a:solidFill>
                <a:latin typeface="+mn-ea"/>
                <a:cs typeface="+mn-ea"/>
              </a:rPr>
            </a:br>
            <a:r>
              <a:rPr lang="en-US" sz="1700">
                <a:solidFill>
                  <a:srgbClr val="FFFFFF"/>
                </a:solidFill>
                <a:latin typeface="Times New Roman"/>
                <a:cs typeface="Times New Roman"/>
              </a:rPr>
              <a:t>(pause)</a:t>
            </a:r>
            <a:br>
              <a:rPr lang="en-US" sz="1700">
                <a:solidFill>
                  <a:srgbClr val="FFFFFF"/>
                </a:solidFill>
                <a:latin typeface="+mn-ea"/>
                <a:cs typeface="+mn-ea"/>
              </a:rPr>
            </a:br>
            <a:r>
              <a:rPr lang="en-US" sz="1700">
                <a:solidFill>
                  <a:srgbClr val="FFFFFF"/>
                </a:solidFill>
                <a:latin typeface="Times New Roman"/>
                <a:cs typeface="Times New Roman"/>
              </a:rPr>
              <a:t>For Salvation, for being made right again with God</a:t>
            </a:r>
            <a:br>
              <a:rPr lang="en-US" sz="1700">
                <a:solidFill>
                  <a:srgbClr val="FFFFFF"/>
                </a:solidFill>
                <a:latin typeface="+mn-ea"/>
                <a:cs typeface="+mn-ea"/>
              </a:rPr>
            </a:br>
            <a:r>
              <a:rPr lang="en-US" sz="1700">
                <a:solidFill>
                  <a:srgbClr val="FFFFFF"/>
                </a:solidFill>
                <a:latin typeface="Times New Roman"/>
                <a:cs typeface="Times New Roman"/>
              </a:rPr>
              <a:t>(pause)</a:t>
            </a:r>
          </a:p>
        </p:txBody>
      </p:sp>
    </p:spTree>
    <p:extLst>
      <p:ext uri="{BB962C8B-B14F-4D97-AF65-F5344CB8AC3E}">
        <p14:creationId xmlns:p14="http://schemas.microsoft.com/office/powerpoint/2010/main" val="153970353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indoor, wall, person, man&#10;&#10;Description generated with high confidence">
            <a:extLst>
              <a:ext uri="{FF2B5EF4-FFF2-40B4-BE49-F238E27FC236}">
                <a16:creationId xmlns:a16="http://schemas.microsoft.com/office/drawing/2014/main" id="{B23B591E-2F04-42BA-B379-77AA63A4513C}"/>
              </a:ext>
            </a:extLst>
          </p:cNvPr>
          <p:cNvPicPr>
            <a:picLocks noChangeAspect="1"/>
          </p:cNvPicPr>
          <p:nvPr/>
        </p:nvPicPr>
        <p:blipFill rotWithShape="1">
          <a:blip r:embed="rId2">
            <a:alphaModFix amt="35000"/>
            <a:extLst/>
          </a:blip>
          <a:srcRect t="19244" b="2902"/>
          <a:stretch/>
        </p:blipFill>
        <p:spPr>
          <a:xfrm>
            <a:off x="20" y="10"/>
            <a:ext cx="12191980" cy="6857990"/>
          </a:xfrm>
          <a:prstGeom prst="rect">
            <a:avLst/>
          </a:prstGeom>
        </p:spPr>
      </p:pic>
      <p:sp>
        <p:nvSpPr>
          <p:cNvPr id="2" name="Title 1">
            <a:extLst>
              <a:ext uri="{FF2B5EF4-FFF2-40B4-BE49-F238E27FC236}">
                <a16:creationId xmlns:a16="http://schemas.microsoft.com/office/drawing/2014/main" id="{625722CE-737B-4788-B718-216B2FDBA6DE}"/>
              </a:ext>
            </a:extLst>
          </p:cNvPr>
          <p:cNvSpPr>
            <a:spLocks noGrp="1"/>
          </p:cNvSpPr>
          <p:nvPr>
            <p:ph type="title"/>
          </p:nvPr>
        </p:nvSpPr>
        <p:spPr>
          <a:xfrm>
            <a:off x="838200" y="365125"/>
            <a:ext cx="10515600" cy="1325563"/>
          </a:xfrm>
        </p:spPr>
        <p:txBody>
          <a:bodyPr>
            <a:normAutofit/>
          </a:bodyPr>
          <a:lstStyle/>
          <a:p>
            <a:r>
              <a:rPr lang="en-US">
                <a:solidFill>
                  <a:srgbClr val="FFFFFF"/>
                </a:solidFill>
                <a:latin typeface="Times New Roman"/>
                <a:cs typeface="Times New Roman"/>
              </a:rPr>
              <a:t>Simple Pause in Prayer</a:t>
            </a:r>
          </a:p>
        </p:txBody>
      </p:sp>
      <p:sp>
        <p:nvSpPr>
          <p:cNvPr id="3" name="Content Placeholder 2">
            <a:extLst>
              <a:ext uri="{FF2B5EF4-FFF2-40B4-BE49-F238E27FC236}">
                <a16:creationId xmlns:a16="http://schemas.microsoft.com/office/drawing/2014/main" id="{514FE8A3-450C-4BBF-9256-4CA7659CECBF}"/>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1800">
                <a:solidFill>
                  <a:srgbClr val="FFFFFF"/>
                </a:solidFill>
                <a:latin typeface="Times New Roman"/>
                <a:cs typeface="Times New Roman"/>
              </a:rPr>
              <a:t>But even within a simple prayer there can be time to pause, reflect and respond before proceeding. No-one said that a prayer was a continual stream of words ending in ‘Amen’.</a:t>
            </a:r>
          </a:p>
          <a:p>
            <a:r>
              <a:rPr lang="en-US" sz="1800">
                <a:solidFill>
                  <a:srgbClr val="FFFFFF"/>
                </a:solidFill>
                <a:latin typeface="Times New Roman"/>
                <a:cs typeface="Times New Roman"/>
              </a:rPr>
              <a:t>Thank you Lord God for the opportunity of worship</a:t>
            </a:r>
            <a:br>
              <a:rPr lang="en-US" sz="1800">
                <a:solidFill>
                  <a:srgbClr val="FFFFFF"/>
                </a:solidFill>
                <a:latin typeface="+mn-ea"/>
                <a:cs typeface="+mn-ea"/>
              </a:rPr>
            </a:br>
            <a:r>
              <a:rPr lang="en-US" sz="1800">
                <a:solidFill>
                  <a:srgbClr val="FFFFFF"/>
                </a:solidFill>
                <a:latin typeface="Times New Roman"/>
                <a:cs typeface="Times New Roman"/>
              </a:rPr>
              <a:t>for the freedom to be amongst your family</a:t>
            </a:r>
            <a:br>
              <a:rPr lang="en-US" sz="1800">
                <a:solidFill>
                  <a:srgbClr val="FFFFFF"/>
                </a:solidFill>
                <a:latin typeface="+mn-ea"/>
                <a:cs typeface="+mn-ea"/>
              </a:rPr>
            </a:br>
            <a:r>
              <a:rPr lang="en-US" sz="1800">
                <a:solidFill>
                  <a:srgbClr val="FFFFFF"/>
                </a:solidFill>
                <a:latin typeface="Times New Roman"/>
                <a:cs typeface="Times New Roman"/>
              </a:rPr>
              <a:t>meeting together in your house</a:t>
            </a:r>
            <a:br>
              <a:rPr lang="en-US" sz="1800">
                <a:solidFill>
                  <a:srgbClr val="FFFFFF"/>
                </a:solidFill>
                <a:latin typeface="+mn-ea"/>
                <a:cs typeface="+mn-ea"/>
              </a:rPr>
            </a:br>
            <a:r>
              <a:rPr lang="en-US" sz="1800">
                <a:solidFill>
                  <a:srgbClr val="FFFFFF"/>
                </a:solidFill>
                <a:latin typeface="Times New Roman"/>
                <a:cs typeface="Times New Roman"/>
              </a:rPr>
              <a:t>and in the warmth of your embrace</a:t>
            </a:r>
          </a:p>
          <a:p>
            <a:r>
              <a:rPr lang="en-US" sz="1800">
                <a:solidFill>
                  <a:srgbClr val="FFFFFF"/>
                </a:solidFill>
                <a:latin typeface="Times New Roman"/>
                <a:cs typeface="Times New Roman"/>
              </a:rPr>
              <a:t>(pause)</a:t>
            </a:r>
          </a:p>
          <a:p>
            <a:r>
              <a:rPr lang="en-US" sz="1800">
                <a:solidFill>
                  <a:srgbClr val="FFFFFF"/>
                </a:solidFill>
                <a:latin typeface="Times New Roman"/>
                <a:cs typeface="Times New Roman"/>
              </a:rPr>
              <a:t>Thank you that in worship we can put aside</a:t>
            </a:r>
            <a:br>
              <a:rPr lang="en-US" sz="1800">
                <a:solidFill>
                  <a:srgbClr val="FFFFFF"/>
                </a:solidFill>
                <a:latin typeface="+mn-ea"/>
                <a:cs typeface="+mn-ea"/>
              </a:rPr>
            </a:br>
            <a:r>
              <a:rPr lang="en-US" sz="1800">
                <a:solidFill>
                  <a:srgbClr val="FFFFFF"/>
                </a:solidFill>
                <a:latin typeface="Times New Roman"/>
                <a:cs typeface="Times New Roman"/>
              </a:rPr>
              <a:t>the uncertainties of this world and rest </a:t>
            </a:r>
            <a:br>
              <a:rPr lang="en-US" sz="1800">
                <a:solidFill>
                  <a:srgbClr val="FFFFFF"/>
                </a:solidFill>
                <a:latin typeface="+mn-ea"/>
                <a:cs typeface="+mn-ea"/>
              </a:rPr>
            </a:br>
            <a:r>
              <a:rPr lang="en-US" sz="1800">
                <a:solidFill>
                  <a:srgbClr val="FFFFFF"/>
                </a:solidFill>
                <a:latin typeface="Times New Roman"/>
                <a:cs typeface="Times New Roman"/>
              </a:rPr>
              <a:t>upon the certainties of the Kingdom</a:t>
            </a:r>
            <a:br>
              <a:rPr lang="en-US" sz="1800">
                <a:solidFill>
                  <a:srgbClr val="FFFFFF"/>
                </a:solidFill>
                <a:latin typeface="+mn-ea"/>
                <a:cs typeface="+mn-ea"/>
              </a:rPr>
            </a:br>
            <a:r>
              <a:rPr lang="en-US" sz="1800">
                <a:solidFill>
                  <a:srgbClr val="FFFFFF"/>
                </a:solidFill>
                <a:latin typeface="Times New Roman"/>
                <a:cs typeface="Times New Roman"/>
              </a:rPr>
              <a:t>for your promises are not changeable </a:t>
            </a:r>
            <a:br>
              <a:rPr lang="en-US" sz="1800">
                <a:solidFill>
                  <a:srgbClr val="FFFFFF"/>
                </a:solidFill>
                <a:latin typeface="+mn-ea"/>
                <a:cs typeface="+mn-ea"/>
              </a:rPr>
            </a:br>
            <a:r>
              <a:rPr lang="en-US" sz="1800">
                <a:solidFill>
                  <a:srgbClr val="FFFFFF"/>
                </a:solidFill>
                <a:latin typeface="Times New Roman"/>
                <a:cs typeface="Times New Roman"/>
              </a:rPr>
              <a:t>as those of a politician might be</a:t>
            </a:r>
            <a:br>
              <a:rPr lang="en-US" sz="1800">
                <a:solidFill>
                  <a:srgbClr val="FFFFFF"/>
                </a:solidFill>
                <a:latin typeface="+mn-ea"/>
                <a:cs typeface="+mn-ea"/>
              </a:rPr>
            </a:br>
            <a:r>
              <a:rPr lang="en-US" sz="1800">
                <a:solidFill>
                  <a:srgbClr val="FFFFFF"/>
                </a:solidFill>
                <a:latin typeface="Times New Roman"/>
                <a:cs typeface="Times New Roman"/>
              </a:rPr>
              <a:t>but immovable and eternal</a:t>
            </a:r>
          </a:p>
          <a:p>
            <a:r>
              <a:rPr lang="en-US" sz="1800">
                <a:solidFill>
                  <a:srgbClr val="FFFFFF"/>
                </a:solidFill>
                <a:latin typeface="Times New Roman"/>
                <a:cs typeface="Times New Roman"/>
              </a:rPr>
              <a:t>(pause)</a:t>
            </a:r>
          </a:p>
        </p:txBody>
      </p:sp>
    </p:spTree>
    <p:extLst>
      <p:ext uri="{BB962C8B-B14F-4D97-AF65-F5344CB8AC3E}">
        <p14:creationId xmlns:p14="http://schemas.microsoft.com/office/powerpoint/2010/main" val="67916617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text on a white background&#10;&#10;Description generated with very high confidence">
            <a:extLst>
              <a:ext uri="{FF2B5EF4-FFF2-40B4-BE49-F238E27FC236}">
                <a16:creationId xmlns:a16="http://schemas.microsoft.com/office/drawing/2014/main" id="{CFD23C27-643F-401D-A099-2F4A031583F7}"/>
              </a:ext>
            </a:extLst>
          </p:cNvPr>
          <p:cNvPicPr>
            <a:picLocks noChangeAspect="1"/>
          </p:cNvPicPr>
          <p:nvPr/>
        </p:nvPicPr>
        <p:blipFill>
          <a:blip r:embed="rId2"/>
          <a:stretch>
            <a:fillRect/>
          </a:stretch>
        </p:blipFill>
        <p:spPr>
          <a:xfrm>
            <a:off x="6417734" y="2938053"/>
            <a:ext cx="4935970" cy="2492664"/>
          </a:xfrm>
          <a:prstGeom prst="rect">
            <a:avLst/>
          </a:prstGeom>
        </p:spPr>
      </p:pic>
      <p:sp>
        <p:nvSpPr>
          <p:cNvPr id="2" name="Title 1">
            <a:extLst>
              <a:ext uri="{FF2B5EF4-FFF2-40B4-BE49-F238E27FC236}">
                <a16:creationId xmlns:a16="http://schemas.microsoft.com/office/drawing/2014/main" id="{BD896C05-214E-43BC-BB1B-D89C44A5810F}"/>
              </a:ext>
            </a:extLst>
          </p:cNvPr>
          <p:cNvSpPr>
            <a:spLocks noGrp="1"/>
          </p:cNvSpPr>
          <p:nvPr>
            <p:ph type="title"/>
          </p:nvPr>
        </p:nvSpPr>
        <p:spPr>
          <a:xfrm>
            <a:off x="833002" y="448253"/>
            <a:ext cx="10520702" cy="1325563"/>
          </a:xfrm>
        </p:spPr>
        <p:txBody>
          <a:bodyPr>
            <a:normAutofit/>
          </a:bodyPr>
          <a:lstStyle/>
          <a:p>
            <a:r>
              <a:rPr lang="en-US">
                <a:latin typeface="Times New Roman"/>
                <a:cs typeface="Times New Roman"/>
              </a:rPr>
              <a:t>Conclusion</a:t>
            </a:r>
            <a:endParaRPr lang="en-US">
              <a:cs typeface="Calibri Light"/>
            </a:endParaRPr>
          </a:p>
        </p:txBody>
      </p:sp>
      <p:sp>
        <p:nvSpPr>
          <p:cNvPr id="3" name="Content Placeholder 2">
            <a:extLst>
              <a:ext uri="{FF2B5EF4-FFF2-40B4-BE49-F238E27FC236}">
                <a16:creationId xmlns:a16="http://schemas.microsoft.com/office/drawing/2014/main" id="{979696B6-1432-446F-AD09-540F4F7B3CF9}"/>
              </a:ext>
            </a:extLst>
          </p:cNvPr>
          <p:cNvSpPr>
            <a:spLocks noGrp="1"/>
          </p:cNvSpPr>
          <p:nvPr>
            <p:ph idx="1"/>
          </p:nvPr>
        </p:nvSpPr>
        <p:spPr>
          <a:xfrm>
            <a:off x="838200" y="2191807"/>
            <a:ext cx="4936067" cy="3985155"/>
          </a:xfrm>
        </p:spPr>
        <p:txBody>
          <a:bodyPr vert="horz" lIns="91440" tIns="45720" rIns="91440" bIns="45720" rtlCol="0">
            <a:normAutofit/>
          </a:bodyPr>
          <a:lstStyle/>
          <a:p>
            <a:r>
              <a:rPr lang="en-US" sz="1700">
                <a:latin typeface="Times New Roman"/>
                <a:cs typeface="Times New Roman"/>
              </a:rPr>
              <a:t>I hope you feel inspired to write a prayer or prayers, it will be an uplifting exercise –simply the act of taking words and using them carefully to express your own thoughts and feelings. </a:t>
            </a:r>
            <a:br>
              <a:rPr lang="en-US" sz="1700"/>
            </a:br>
            <a:endParaRPr lang="en-US" sz="1700">
              <a:latin typeface="Times New Roman"/>
              <a:cs typeface="Times New Roman"/>
            </a:endParaRPr>
          </a:p>
          <a:p>
            <a:r>
              <a:rPr lang="en-US" sz="1700">
                <a:latin typeface="Times New Roman"/>
                <a:cs typeface="Times New Roman"/>
              </a:rPr>
              <a:t>Don’t be afraid that you are producing something too personal. Remember David the Psalmist. Read some of his prayers and you’ll realize soon enough that he was happy to share his ups and downs, the pits and the mountaintops with anyone. And thousands of years later people are still inspired by his words, touched by his humility and faith.</a:t>
            </a:r>
            <a:br>
              <a:rPr lang="en-US" sz="1700"/>
            </a:br>
            <a:br>
              <a:rPr lang="en-US" sz="1700"/>
            </a:br>
            <a:endParaRPr lang="en-US" sz="1700">
              <a:cs typeface="Calibri"/>
            </a:endParaRPr>
          </a:p>
        </p:txBody>
      </p:sp>
    </p:spTree>
    <p:extLst>
      <p:ext uri="{BB962C8B-B14F-4D97-AF65-F5344CB8AC3E}">
        <p14:creationId xmlns:p14="http://schemas.microsoft.com/office/powerpoint/2010/main" val="38674667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44308525-A419-487D-B695-E8742EC79B35}"/>
              </a:ext>
            </a:extLst>
          </p:cNvPr>
          <p:cNvPicPr>
            <a:picLocks noChangeAspect="1"/>
          </p:cNvPicPr>
          <p:nvPr/>
        </p:nvPicPr>
        <p:blipFill rotWithShape="1">
          <a:blip r:embed="rId2"/>
          <a:srcRect t="15413"/>
          <a:stretch/>
        </p:blipFill>
        <p:spPr>
          <a:xfrm>
            <a:off x="20" y="10"/>
            <a:ext cx="12191980" cy="6857990"/>
          </a:xfrm>
          <a:prstGeom prst="rect">
            <a:avLst/>
          </a:prstGeom>
        </p:spPr>
      </p:pic>
      <p:sp>
        <p:nvSpPr>
          <p:cNvPr id="12" name="Freeform: Shape 11">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2921B0-5CE1-4808-8ECC-4956D51492DF}"/>
              </a:ext>
            </a:extLst>
          </p:cNvPr>
          <p:cNvSpPr>
            <a:spLocks noGrp="1"/>
          </p:cNvSpPr>
          <p:nvPr>
            <p:ph type="title"/>
          </p:nvPr>
        </p:nvSpPr>
        <p:spPr>
          <a:xfrm>
            <a:off x="750242" y="632990"/>
            <a:ext cx="4062643" cy="1043409"/>
          </a:xfrm>
        </p:spPr>
        <p:txBody>
          <a:bodyPr>
            <a:normAutofit/>
          </a:bodyPr>
          <a:lstStyle/>
          <a:p>
            <a:r>
              <a:rPr lang="en-US" sz="3600">
                <a:cs typeface="Calibri Light"/>
              </a:rPr>
              <a:t>Prayer Definition</a:t>
            </a:r>
            <a:endParaRPr lang="en-US" sz="3600"/>
          </a:p>
        </p:txBody>
      </p:sp>
      <p:sp>
        <p:nvSpPr>
          <p:cNvPr id="9" name="Content Placeholder 8">
            <a:extLst>
              <a:ext uri="{FF2B5EF4-FFF2-40B4-BE49-F238E27FC236}">
                <a16:creationId xmlns:a16="http://schemas.microsoft.com/office/drawing/2014/main" id="{0CF5AC5B-B9E1-44E9-8DB7-0FBCCE290694}"/>
              </a:ext>
            </a:extLst>
          </p:cNvPr>
          <p:cNvSpPr>
            <a:spLocks noGrp="1"/>
          </p:cNvSpPr>
          <p:nvPr>
            <p:ph idx="1"/>
          </p:nvPr>
        </p:nvSpPr>
        <p:spPr>
          <a:xfrm>
            <a:off x="520242" y="1774372"/>
            <a:ext cx="4062642" cy="2754086"/>
          </a:xfrm>
        </p:spPr>
        <p:txBody>
          <a:bodyPr vert="horz" lIns="91440" tIns="45720" rIns="91440" bIns="45720" rtlCol="0" anchor="t">
            <a:noAutofit/>
          </a:bodyPr>
          <a:lstStyle/>
          <a:p>
            <a:r>
              <a:rPr lang="en-US" sz="1800">
                <a:latin typeface="Times New Roman"/>
                <a:cs typeface="Times New Roman"/>
              </a:rPr>
              <a:t>In its simplest definition prayer is a conversation between the one who is praying and the one to whom those prayers is directed. For the writer this must always be taken into account.</a:t>
            </a:r>
          </a:p>
          <a:p>
            <a:r>
              <a:rPr lang="en-US" sz="1800">
                <a:solidFill>
                  <a:srgbClr val="000000"/>
                </a:solidFill>
                <a:latin typeface="Times New Roman"/>
                <a:cs typeface="Times New Roman"/>
              </a:rPr>
              <a:t>Prayer can take many forms, and encompass the whole range of poetic and literary styles. It can be a cry for help or a cry of joy. </a:t>
            </a:r>
            <a:br>
              <a:rPr lang="en-US">
                <a:latin typeface="+mn-ea"/>
                <a:cs typeface="+mn-ea"/>
              </a:rPr>
            </a:br>
            <a:endParaRPr lang="en-US" sz="1800">
              <a:cs typeface="Calibri"/>
            </a:endParaRPr>
          </a:p>
        </p:txBody>
      </p:sp>
    </p:spTree>
    <p:extLst>
      <p:ext uri="{BB962C8B-B14F-4D97-AF65-F5344CB8AC3E}">
        <p14:creationId xmlns:p14="http://schemas.microsoft.com/office/powerpoint/2010/main" val="3417032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4" descr="A close up of a colorful window&#10;&#10;Description generated with high confidence">
            <a:extLst>
              <a:ext uri="{FF2B5EF4-FFF2-40B4-BE49-F238E27FC236}">
                <a16:creationId xmlns:a16="http://schemas.microsoft.com/office/drawing/2014/main" id="{D2FB93F7-D04B-417D-A1AF-7771883D69CC}"/>
              </a:ext>
            </a:extLst>
          </p:cNvPr>
          <p:cNvPicPr>
            <a:picLocks noChangeAspect="1"/>
          </p:cNvPicPr>
          <p:nvPr/>
        </p:nvPicPr>
        <p:blipFill rotWithShape="1">
          <a:blip r:embed="rId2"/>
          <a:srcRect t="6096" b="1704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1DB091C5-DE9A-40E1-B570-51AABF1B74C6}"/>
              </a:ext>
            </a:extLst>
          </p:cNvPr>
          <p:cNvSpPr>
            <a:spLocks noGrp="1"/>
          </p:cNvSpPr>
          <p:nvPr>
            <p:ph type="title"/>
          </p:nvPr>
        </p:nvSpPr>
        <p:spPr>
          <a:xfrm>
            <a:off x="655320" y="365125"/>
            <a:ext cx="5120114" cy="1692794"/>
          </a:xfrm>
        </p:spPr>
        <p:txBody>
          <a:bodyPr>
            <a:normAutofit/>
          </a:bodyPr>
          <a:lstStyle/>
          <a:p>
            <a:r>
              <a:rPr lang="en-US">
                <a:cs typeface="Calibri Light"/>
              </a:rPr>
              <a:t>Structure of the Prayer</a:t>
            </a:r>
            <a:endParaRPr lang="en-US"/>
          </a:p>
        </p:txBody>
      </p:sp>
      <p:sp>
        <p:nvSpPr>
          <p:cNvPr id="3" name="Content Placeholder 2">
            <a:extLst>
              <a:ext uri="{FF2B5EF4-FFF2-40B4-BE49-F238E27FC236}">
                <a16:creationId xmlns:a16="http://schemas.microsoft.com/office/drawing/2014/main" id="{2B6D8EE5-E83C-4785-972F-5CE3CA7EAC07}"/>
              </a:ext>
            </a:extLst>
          </p:cNvPr>
          <p:cNvSpPr>
            <a:spLocks noGrp="1"/>
          </p:cNvSpPr>
          <p:nvPr>
            <p:ph idx="1"/>
          </p:nvPr>
        </p:nvSpPr>
        <p:spPr>
          <a:xfrm>
            <a:off x="655321" y="2575034"/>
            <a:ext cx="5120113" cy="3462228"/>
          </a:xfrm>
        </p:spPr>
        <p:txBody>
          <a:bodyPr vert="horz" lIns="91440" tIns="45720" rIns="91440" bIns="45720" rtlCol="0" anchor="t">
            <a:noAutofit/>
          </a:bodyPr>
          <a:lstStyle/>
          <a:p>
            <a:r>
              <a:rPr lang="en-US" sz="1600">
                <a:latin typeface="Times New Roman"/>
                <a:cs typeface="Times New Roman"/>
              </a:rPr>
              <a:t>If we are going to be creative in our prayers then I do not feel that there should be too many hard and fast rules about the format and content. </a:t>
            </a:r>
          </a:p>
          <a:p>
            <a:r>
              <a:rPr lang="en-US" sz="1600">
                <a:latin typeface="Times New Roman"/>
                <a:cs typeface="Times New Roman"/>
              </a:rPr>
              <a:t>For those who are strangers to poetry, don’t let this put you off. I don’t think Saint Columba was renowned as a poet, but he knew how to praise his God.</a:t>
            </a:r>
          </a:p>
          <a:p>
            <a:pPr algn="ctr"/>
            <a:r>
              <a:rPr lang="en-US" sz="1600">
                <a:latin typeface="Times New Roman"/>
                <a:cs typeface="Times New Roman"/>
              </a:rPr>
              <a:t>Alone with none but thee, my God,</a:t>
            </a:r>
            <a:br>
              <a:rPr lang="en-US">
                <a:latin typeface="+mn-ea"/>
                <a:cs typeface="+mn-ea"/>
              </a:rPr>
            </a:br>
            <a:r>
              <a:rPr lang="en-US" sz="1600">
                <a:latin typeface="Times New Roman"/>
                <a:cs typeface="Times New Roman"/>
              </a:rPr>
              <a:t>I journey on my way.</a:t>
            </a:r>
            <a:br>
              <a:rPr lang="en-US">
                <a:latin typeface="+mn-ea"/>
                <a:cs typeface="+mn-ea"/>
              </a:rPr>
            </a:br>
            <a:r>
              <a:rPr lang="en-US" sz="1600">
                <a:latin typeface="Times New Roman"/>
                <a:cs typeface="Times New Roman"/>
              </a:rPr>
              <a:t>What need I fear, when thou art near O king of night and day?</a:t>
            </a:r>
            <a:br>
              <a:rPr lang="en-US">
                <a:latin typeface="+mn-ea"/>
                <a:cs typeface="+mn-ea"/>
              </a:rPr>
            </a:br>
            <a:r>
              <a:rPr lang="en-US" sz="1600">
                <a:latin typeface="Times New Roman"/>
                <a:cs typeface="Times New Roman"/>
              </a:rPr>
              <a:t>More safe am I within thy hand</a:t>
            </a:r>
            <a:br>
              <a:rPr lang="en-US">
                <a:latin typeface="+mn-ea"/>
                <a:cs typeface="+mn-ea"/>
              </a:rPr>
            </a:br>
            <a:r>
              <a:rPr lang="en-US" sz="1600">
                <a:latin typeface="Times New Roman"/>
                <a:cs typeface="Times New Roman"/>
              </a:rPr>
              <a:t>Than if a host did round me stand.</a:t>
            </a:r>
            <a:br>
              <a:rPr lang="en-US">
                <a:latin typeface="+mn-ea"/>
                <a:cs typeface="+mn-ea"/>
              </a:rPr>
            </a:br>
            <a:r>
              <a:rPr lang="en-US" sz="1600">
                <a:latin typeface="Times New Roman"/>
                <a:cs typeface="Times New Roman"/>
              </a:rPr>
              <a:t>(Columba, c.521 - 97)</a:t>
            </a:r>
            <a:br>
              <a:rPr lang="en-US">
                <a:latin typeface="+mn-ea"/>
                <a:cs typeface="+mn-ea"/>
              </a:rPr>
            </a:br>
            <a:br>
              <a:rPr lang="en-US">
                <a:latin typeface="+mn-ea"/>
                <a:cs typeface="+mn-ea"/>
              </a:rPr>
            </a:br>
            <a:br>
              <a:rPr lang="en-US">
                <a:latin typeface="+mn-ea"/>
                <a:cs typeface="+mn-ea"/>
              </a:rPr>
            </a:br>
            <a:br>
              <a:rPr lang="en-US">
                <a:latin typeface="+mn-ea"/>
                <a:cs typeface="+mn-ea"/>
              </a:rPr>
            </a:br>
            <a:endParaRPr lang="en-US" sz="1400">
              <a:cs typeface="Calibri"/>
            </a:endParaRPr>
          </a:p>
        </p:txBody>
      </p:sp>
    </p:spTree>
    <p:extLst>
      <p:ext uri="{BB962C8B-B14F-4D97-AF65-F5344CB8AC3E}">
        <p14:creationId xmlns:p14="http://schemas.microsoft.com/office/powerpoint/2010/main" val="98770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sign&#10;&#10;Description generated with very high confidence">
            <a:extLst>
              <a:ext uri="{FF2B5EF4-FFF2-40B4-BE49-F238E27FC236}">
                <a16:creationId xmlns:a16="http://schemas.microsoft.com/office/drawing/2014/main" id="{C389C155-4E73-408F-AAA0-569C27909A02}"/>
              </a:ext>
            </a:extLst>
          </p:cNvPr>
          <p:cNvPicPr>
            <a:picLocks noChangeAspect="1"/>
          </p:cNvPicPr>
          <p:nvPr/>
        </p:nvPicPr>
        <p:blipFill rotWithShape="1">
          <a:blip r:embed="rId2"/>
          <a:srcRect l="7986" r="836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 name="Title 1">
            <a:extLst>
              <a:ext uri="{FF2B5EF4-FFF2-40B4-BE49-F238E27FC236}">
                <a16:creationId xmlns:a16="http://schemas.microsoft.com/office/drawing/2014/main" id="{7AA8AD57-EC36-44E4-8E33-D55D1016BFED}"/>
              </a:ext>
            </a:extLst>
          </p:cNvPr>
          <p:cNvSpPr>
            <a:spLocks noGrp="1"/>
          </p:cNvSpPr>
          <p:nvPr>
            <p:ph type="title"/>
          </p:nvPr>
        </p:nvSpPr>
        <p:spPr>
          <a:xfrm>
            <a:off x="762001" y="803325"/>
            <a:ext cx="5314536" cy="1325563"/>
          </a:xfrm>
        </p:spPr>
        <p:txBody>
          <a:bodyPr>
            <a:normAutofit/>
          </a:bodyPr>
          <a:lstStyle/>
          <a:p>
            <a:r>
              <a:rPr lang="en-US">
                <a:latin typeface="Times New Roman"/>
                <a:cs typeface="Times New Roman"/>
              </a:rPr>
              <a:t>Free Verse or Rhyme Prayer</a:t>
            </a:r>
          </a:p>
        </p:txBody>
      </p:sp>
      <p:sp>
        <p:nvSpPr>
          <p:cNvPr id="3" name="Content Placeholder 2">
            <a:extLst>
              <a:ext uri="{FF2B5EF4-FFF2-40B4-BE49-F238E27FC236}">
                <a16:creationId xmlns:a16="http://schemas.microsoft.com/office/drawing/2014/main" id="{D9CC530E-6758-47A7-AC5C-6BA706292369}"/>
              </a:ext>
            </a:extLst>
          </p:cNvPr>
          <p:cNvSpPr>
            <a:spLocks noGrp="1"/>
          </p:cNvSpPr>
          <p:nvPr>
            <p:ph idx="1"/>
          </p:nvPr>
        </p:nvSpPr>
        <p:spPr>
          <a:xfrm>
            <a:off x="762000" y="2279018"/>
            <a:ext cx="5314543" cy="3375920"/>
          </a:xfrm>
        </p:spPr>
        <p:txBody>
          <a:bodyPr vert="horz" lIns="91440" tIns="45720" rIns="91440" bIns="45720" rtlCol="0" anchor="t">
            <a:noAutofit/>
          </a:bodyPr>
          <a:lstStyle/>
          <a:p>
            <a:r>
              <a:rPr lang="en-US" sz="2000">
                <a:latin typeface="Times New Roman"/>
                <a:cs typeface="Times New Roman"/>
              </a:rPr>
              <a:t>Free verse or rhyme, structured or not let the Spirit take you where He will. Allow your inspiration to paint pictures with words.</a:t>
            </a:r>
          </a:p>
          <a:p>
            <a:pPr algn="ctr"/>
            <a:r>
              <a:rPr lang="en-US" sz="2000">
                <a:latin typeface="Times New Roman"/>
                <a:cs typeface="Times New Roman"/>
              </a:rPr>
              <a:t>Deep peace of the running wave to you,</a:t>
            </a:r>
            <a:br>
              <a:rPr lang="en-US">
                <a:latin typeface="+mn-ea"/>
                <a:cs typeface="+mn-ea"/>
              </a:rPr>
            </a:br>
            <a:r>
              <a:rPr lang="en-US" sz="2000">
                <a:latin typeface="Times New Roman"/>
                <a:cs typeface="Times New Roman"/>
              </a:rPr>
              <a:t>Deep peace of the flowing air to you,</a:t>
            </a:r>
            <a:br>
              <a:rPr lang="en-US">
                <a:latin typeface="+mn-ea"/>
                <a:cs typeface="+mn-ea"/>
              </a:rPr>
            </a:br>
            <a:r>
              <a:rPr lang="en-US" sz="2000">
                <a:latin typeface="Times New Roman"/>
                <a:cs typeface="Times New Roman"/>
              </a:rPr>
              <a:t>Deep peace of the quiet earth to you,</a:t>
            </a:r>
            <a:br>
              <a:rPr lang="en-US">
                <a:latin typeface="+mn-ea"/>
                <a:cs typeface="+mn-ea"/>
              </a:rPr>
            </a:br>
            <a:r>
              <a:rPr lang="en-US" sz="2000">
                <a:latin typeface="Times New Roman"/>
                <a:cs typeface="Times New Roman"/>
              </a:rPr>
              <a:t>Deep peace of the shining stars to you, </a:t>
            </a:r>
            <a:br>
              <a:rPr lang="en-US">
                <a:latin typeface="+mn-ea"/>
                <a:cs typeface="+mn-ea"/>
              </a:rPr>
            </a:br>
            <a:r>
              <a:rPr lang="en-US" sz="2000">
                <a:latin typeface="Times New Roman"/>
                <a:cs typeface="Times New Roman"/>
              </a:rPr>
              <a:t>Deep peace of the Son of Peace to you, forever.</a:t>
            </a:r>
            <a:br>
              <a:rPr lang="en-US">
                <a:latin typeface="+mn-ea"/>
                <a:cs typeface="+mn-ea"/>
              </a:rPr>
            </a:br>
            <a:r>
              <a:rPr lang="en-US" sz="2000">
                <a:latin typeface="Times New Roman"/>
                <a:cs typeface="Times New Roman"/>
              </a:rPr>
              <a:t>(Old Celtic prayer)</a:t>
            </a:r>
            <a:br>
              <a:rPr lang="en-US">
                <a:latin typeface="+mn-ea"/>
                <a:cs typeface="+mn-ea"/>
              </a:rPr>
            </a:br>
            <a:br>
              <a:rPr lang="en-US">
                <a:latin typeface="+mn-ea"/>
                <a:cs typeface="+mn-ea"/>
              </a:rPr>
            </a:br>
            <a:br>
              <a:rPr lang="en-US">
                <a:latin typeface="+mn-ea"/>
                <a:cs typeface="+mn-ea"/>
              </a:rPr>
            </a:br>
            <a:br>
              <a:rPr lang="en-US">
                <a:latin typeface="+mn-ea"/>
                <a:cs typeface="+mn-ea"/>
              </a:rPr>
            </a:br>
            <a:endParaRPr lang="en-US" sz="1700">
              <a:cs typeface="Calibri"/>
            </a:endParaRPr>
          </a:p>
        </p:txBody>
      </p:sp>
    </p:spTree>
    <p:extLst>
      <p:ext uri="{BB962C8B-B14F-4D97-AF65-F5344CB8AC3E}">
        <p14:creationId xmlns:p14="http://schemas.microsoft.com/office/powerpoint/2010/main" val="98638736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hand&#10;&#10;Description generated with very high confidence">
            <a:extLst>
              <a:ext uri="{FF2B5EF4-FFF2-40B4-BE49-F238E27FC236}">
                <a16:creationId xmlns:a16="http://schemas.microsoft.com/office/drawing/2014/main" id="{8ECE0219-B0AA-4AC6-AEFA-6DAD79732344}"/>
              </a:ext>
            </a:extLst>
          </p:cNvPr>
          <p:cNvPicPr>
            <a:picLocks noChangeAspect="1"/>
          </p:cNvPicPr>
          <p:nvPr/>
        </p:nvPicPr>
        <p:blipFill rotWithShape="1">
          <a:blip r:embed="rId2">
            <a:alphaModFix amt="35000"/>
            <a:extLst/>
          </a:blip>
          <a:srcRect b="16667"/>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1A00BD6-4DBC-4030-BE73-610BED259500}"/>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Times New Roman"/>
                <a:cs typeface="Times New Roman"/>
              </a:rPr>
              <a:t>Who is the Prayer For? Why Are You Writing It?</a:t>
            </a:r>
          </a:p>
        </p:txBody>
      </p:sp>
      <p:sp>
        <p:nvSpPr>
          <p:cNvPr id="3" name="Content Placeholder 2">
            <a:extLst>
              <a:ext uri="{FF2B5EF4-FFF2-40B4-BE49-F238E27FC236}">
                <a16:creationId xmlns:a16="http://schemas.microsoft.com/office/drawing/2014/main" id="{812B3C71-1307-4D93-8C17-8A3F06D4A598}"/>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latin typeface="Times New Roman"/>
                <a:cs typeface="Times New Roman"/>
              </a:rPr>
              <a:t>Most importantly, remember to whom the prayer is directed and the congregation or individuals who are being asked to join their thoughts with your words. Make sure that your language is accessible, your theology sound and let your personality mold the prayer that you write.</a:t>
            </a:r>
          </a:p>
          <a:p>
            <a:r>
              <a:rPr lang="en-US" sz="2000">
                <a:solidFill>
                  <a:srgbClr val="FFFFFF"/>
                </a:solidFill>
                <a:latin typeface="Times New Roman"/>
                <a:cs typeface="Times New Roman"/>
              </a:rPr>
              <a:t>When you have written it, ask yourself the question 'If I had come across this prayer in a book, would I have used it?' If the answer is 'No!' then re-examine what you have written and see if you can refine the language, change a word or two, structure the lines better.</a:t>
            </a:r>
            <a:br>
              <a:rPr lang="en-US" sz="2000">
                <a:solidFill>
                  <a:srgbClr val="FFFFFF"/>
                </a:solidFill>
                <a:latin typeface="+mn-ea"/>
                <a:cs typeface="+mn-ea"/>
              </a:rPr>
            </a:br>
            <a:br>
              <a:rPr lang="en-US" sz="2000">
                <a:solidFill>
                  <a:srgbClr val="FFFFFF"/>
                </a:solidFill>
                <a:latin typeface="+mn-ea"/>
                <a:cs typeface="+mn-ea"/>
              </a:rPr>
            </a:br>
            <a:br>
              <a:rPr lang="en-US" sz="2000">
                <a:solidFill>
                  <a:srgbClr val="FFFFFF"/>
                </a:solidFill>
                <a:latin typeface="+mn-ea"/>
                <a:cs typeface="+mn-ea"/>
              </a:rPr>
            </a:br>
            <a:br>
              <a:rPr lang="en-US" sz="2000">
                <a:solidFill>
                  <a:srgbClr val="FFFFFF"/>
                </a:solidFill>
                <a:latin typeface="+mn-ea"/>
                <a:cs typeface="+mn-ea"/>
              </a:rPr>
            </a:br>
            <a:endParaRPr lang="en-US" sz="2000">
              <a:solidFill>
                <a:srgbClr val="FFFFFF"/>
              </a:solidFill>
              <a:cs typeface="Calibri"/>
            </a:endParaRPr>
          </a:p>
        </p:txBody>
      </p:sp>
    </p:spTree>
    <p:extLst>
      <p:ext uri="{BB962C8B-B14F-4D97-AF65-F5344CB8AC3E}">
        <p14:creationId xmlns:p14="http://schemas.microsoft.com/office/powerpoint/2010/main" val="4105704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ainting of a person&#10;&#10;Description generated with very high confidence">
            <a:extLst>
              <a:ext uri="{FF2B5EF4-FFF2-40B4-BE49-F238E27FC236}">
                <a16:creationId xmlns:a16="http://schemas.microsoft.com/office/drawing/2014/main" id="{C37F5C49-13DB-4DAE-B518-94C47AF3E585}"/>
              </a:ext>
            </a:extLst>
          </p:cNvPr>
          <p:cNvPicPr>
            <a:picLocks noChangeAspect="1"/>
          </p:cNvPicPr>
          <p:nvPr/>
        </p:nvPicPr>
        <p:blipFill rotWithShape="1">
          <a:blip r:embed="rId2"/>
          <a:srcRect t="7329" r="-1" b="2505"/>
          <a:stretch/>
        </p:blipFill>
        <p:spPr>
          <a:xfrm>
            <a:off x="20" y="10"/>
            <a:ext cx="4639713" cy="6857990"/>
          </a:xfrm>
          <a:prstGeom prst="rect">
            <a:avLst/>
          </a:prstGeom>
        </p:spPr>
      </p:pic>
      <p:sp>
        <p:nvSpPr>
          <p:cNvPr id="9" name="Rectangle 8">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A7FD0C-1B02-4156-ACF9-FF6A133C1CC3}"/>
              </a:ext>
            </a:extLst>
          </p:cNvPr>
          <p:cNvSpPr>
            <a:spLocks noGrp="1"/>
          </p:cNvSpPr>
          <p:nvPr>
            <p:ph type="title"/>
          </p:nvPr>
        </p:nvSpPr>
        <p:spPr>
          <a:xfrm>
            <a:off x="5069940" y="365124"/>
            <a:ext cx="6172200" cy="1828800"/>
          </a:xfrm>
        </p:spPr>
        <p:txBody>
          <a:bodyPr>
            <a:normAutofit/>
          </a:bodyPr>
          <a:lstStyle/>
          <a:p>
            <a:r>
              <a:rPr lang="en-US">
                <a:solidFill>
                  <a:schemeClr val="bg1"/>
                </a:solidFill>
                <a:latin typeface="Times New Roman"/>
                <a:cs typeface="Times New Roman"/>
              </a:rPr>
              <a:t>Content in the Prayers</a:t>
            </a:r>
            <a:endParaRPr lang="en-US">
              <a:solidFill>
                <a:schemeClr val="bg1"/>
              </a:solidFill>
            </a:endParaRPr>
          </a:p>
        </p:txBody>
      </p:sp>
      <p:sp>
        <p:nvSpPr>
          <p:cNvPr id="3" name="Content Placeholder 2">
            <a:extLst>
              <a:ext uri="{FF2B5EF4-FFF2-40B4-BE49-F238E27FC236}">
                <a16:creationId xmlns:a16="http://schemas.microsoft.com/office/drawing/2014/main" id="{3E15BC51-FBA7-48BC-948B-607FB33EAD96}"/>
              </a:ext>
            </a:extLst>
          </p:cNvPr>
          <p:cNvSpPr>
            <a:spLocks noGrp="1"/>
          </p:cNvSpPr>
          <p:nvPr>
            <p:ph idx="1"/>
          </p:nvPr>
        </p:nvSpPr>
        <p:spPr>
          <a:xfrm>
            <a:off x="5069940" y="2322576"/>
            <a:ext cx="6172200" cy="3858768"/>
          </a:xfrm>
        </p:spPr>
        <p:txBody>
          <a:bodyPr vert="horz" lIns="91440" tIns="45720" rIns="91440" bIns="45720" rtlCol="0">
            <a:normAutofit/>
          </a:bodyPr>
          <a:lstStyle/>
          <a:p>
            <a:r>
              <a:rPr lang="en-US" sz="2000">
                <a:solidFill>
                  <a:schemeClr val="bg1"/>
                </a:solidFill>
                <a:latin typeface="Times New Roman"/>
                <a:cs typeface="Times New Roman"/>
              </a:rPr>
              <a:t>Within the context of our collective worship there are certain elements that it would seem right to include, in order that our prayers are not seen to be too narrow in their aspirations.</a:t>
            </a:r>
            <a:br>
              <a:rPr lang="en-US" sz="2000">
                <a:solidFill>
                  <a:schemeClr val="bg1"/>
                </a:solidFill>
                <a:latin typeface="+mn-ea"/>
                <a:cs typeface="+mn-ea"/>
              </a:rPr>
            </a:br>
            <a:r>
              <a:rPr lang="en-US" sz="2000">
                <a:solidFill>
                  <a:schemeClr val="bg1"/>
                </a:solidFill>
                <a:latin typeface="Times New Roman"/>
                <a:cs typeface="Times New Roman"/>
              </a:rPr>
              <a:t>These can be represented by the well-used acronym A.C.T.S.S</a:t>
            </a:r>
            <a:endParaRPr lang="en-US" sz="2000">
              <a:solidFill>
                <a:schemeClr val="bg1"/>
              </a:solidFill>
            </a:endParaRPr>
          </a:p>
          <a:p>
            <a:r>
              <a:rPr lang="en-US" sz="2000">
                <a:solidFill>
                  <a:schemeClr val="bg1"/>
                </a:solidFill>
                <a:latin typeface="Times New Roman"/>
                <a:cs typeface="Times New Roman"/>
              </a:rPr>
              <a:t>Adoration</a:t>
            </a:r>
          </a:p>
          <a:p>
            <a:r>
              <a:rPr lang="en-US" sz="2000">
                <a:solidFill>
                  <a:schemeClr val="bg1"/>
                </a:solidFill>
                <a:latin typeface="Times New Roman"/>
                <a:cs typeface="Times New Roman"/>
              </a:rPr>
              <a:t>Confession</a:t>
            </a:r>
          </a:p>
          <a:p>
            <a:r>
              <a:rPr lang="en-US" sz="2000">
                <a:solidFill>
                  <a:schemeClr val="bg1"/>
                </a:solidFill>
                <a:latin typeface="Times New Roman"/>
                <a:cs typeface="Times New Roman"/>
              </a:rPr>
              <a:t>Thanksgiving </a:t>
            </a:r>
          </a:p>
          <a:p>
            <a:r>
              <a:rPr lang="en-US" sz="2000">
                <a:solidFill>
                  <a:schemeClr val="bg1"/>
                </a:solidFill>
                <a:latin typeface="Times New Roman"/>
                <a:cs typeface="Times New Roman"/>
              </a:rPr>
              <a:t>Supplication</a:t>
            </a:r>
          </a:p>
          <a:p>
            <a:r>
              <a:rPr lang="en-US" sz="2000">
                <a:solidFill>
                  <a:schemeClr val="bg1"/>
                </a:solidFill>
                <a:latin typeface="Times New Roman"/>
                <a:cs typeface="Times New Roman"/>
              </a:rPr>
              <a:t>Silence</a:t>
            </a:r>
          </a:p>
        </p:txBody>
      </p:sp>
    </p:spTree>
    <p:extLst>
      <p:ext uri="{BB962C8B-B14F-4D97-AF65-F5344CB8AC3E}">
        <p14:creationId xmlns:p14="http://schemas.microsoft.com/office/powerpoint/2010/main" val="61236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standing in front of a sunset&#10;&#10;Description generated with very high confidence">
            <a:extLst>
              <a:ext uri="{FF2B5EF4-FFF2-40B4-BE49-F238E27FC236}">
                <a16:creationId xmlns:a16="http://schemas.microsoft.com/office/drawing/2014/main" id="{67DDD84F-E191-4AC4-8426-58D8D39DFB71}"/>
              </a:ext>
            </a:extLst>
          </p:cNvPr>
          <p:cNvPicPr>
            <a:picLocks noChangeAspect="1"/>
          </p:cNvPicPr>
          <p:nvPr/>
        </p:nvPicPr>
        <p:blipFill rotWithShape="1">
          <a:blip r:embed="rId2">
            <a:alphaModFix amt="35000"/>
            <a:extLst/>
          </a:blip>
          <a:srcRect b="22414"/>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38AF07-F286-4DC2-A2CA-E95CE9E79D52}"/>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latin typeface="Times New Roman"/>
                <a:cs typeface="Times New Roman"/>
              </a:rPr>
              <a:t>Adoration</a:t>
            </a:r>
            <a:endParaRPr lang="en-US" sz="4000">
              <a:solidFill>
                <a:srgbClr val="FFFFFF"/>
              </a:solidFill>
            </a:endParaRPr>
          </a:p>
        </p:txBody>
      </p:sp>
      <p:sp>
        <p:nvSpPr>
          <p:cNvPr id="3" name="Content Placeholder 2">
            <a:extLst>
              <a:ext uri="{FF2B5EF4-FFF2-40B4-BE49-F238E27FC236}">
                <a16:creationId xmlns:a16="http://schemas.microsoft.com/office/drawing/2014/main" id="{69A397F8-9E16-41B5-9A64-3010BD2022B9}"/>
              </a:ext>
            </a:extLst>
          </p:cNvPr>
          <p:cNvSpPr>
            <a:spLocks noGrp="1"/>
          </p:cNvSpPr>
          <p:nvPr>
            <p:ph idx="1"/>
          </p:nvPr>
        </p:nvSpPr>
        <p:spPr>
          <a:xfrm>
            <a:off x="5155379" y="1065862"/>
            <a:ext cx="5744685" cy="4726276"/>
          </a:xfrm>
        </p:spPr>
        <p:txBody>
          <a:bodyPr vert="horz" lIns="91440" tIns="45720" rIns="91440" bIns="45720" rtlCol="0" anchor="ctr">
            <a:normAutofit/>
          </a:bodyPr>
          <a:lstStyle/>
          <a:p>
            <a:r>
              <a:rPr lang="en-US" sz="2000">
                <a:solidFill>
                  <a:srgbClr val="FFFFFF"/>
                </a:solidFill>
                <a:cs typeface="Calibri"/>
              </a:rPr>
              <a:t>Our prayer of adoration is one that is centered entirely on God. It is our expression of praise for all that God is - His holiness, majesty, love and greatness.</a:t>
            </a:r>
          </a:p>
          <a:p>
            <a:r>
              <a:rPr lang="en-US" sz="2000">
                <a:solidFill>
                  <a:srgbClr val="FFFFFF"/>
                </a:solidFill>
                <a:cs typeface="Calibri"/>
              </a:rPr>
              <a:t>It’s that mountaintop experience of being in the presence of the Creator of all that you see around you, or sitting through a truly wonderful performance of a sacred work which has transported your soul to another plain. </a:t>
            </a:r>
          </a:p>
          <a:p>
            <a:r>
              <a:rPr lang="en-US" sz="2000">
                <a:solidFill>
                  <a:srgbClr val="FFFFFF"/>
                </a:solidFill>
                <a:cs typeface="Calibri"/>
              </a:rPr>
              <a:t>Adoration comes from the heart, from our emotions; it’s an expression of our inmost feelings</a:t>
            </a:r>
            <a:br>
              <a:rPr lang="en-US" sz="2000">
                <a:solidFill>
                  <a:srgbClr val="FFFFFF"/>
                </a:solidFill>
                <a:latin typeface="+mn-ea"/>
                <a:cs typeface="+mn-ea"/>
              </a:rPr>
            </a:br>
            <a:br>
              <a:rPr lang="en-US" sz="2000">
                <a:solidFill>
                  <a:srgbClr val="FFFFFF"/>
                </a:solidFill>
                <a:latin typeface="+mn-ea"/>
                <a:cs typeface="+mn-ea"/>
              </a:rPr>
            </a:br>
            <a:endParaRPr lang="en-US" sz="2000">
              <a:solidFill>
                <a:srgbClr val="FFFFFF"/>
              </a:solidFill>
              <a:cs typeface="Calibri"/>
            </a:endParaRPr>
          </a:p>
        </p:txBody>
      </p:sp>
    </p:spTree>
    <p:extLst>
      <p:ext uri="{BB962C8B-B14F-4D97-AF65-F5344CB8AC3E}">
        <p14:creationId xmlns:p14="http://schemas.microsoft.com/office/powerpoint/2010/main" val="425020155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person, wall, nature, indoor&#10;&#10;Description generated with very high confidence">
            <a:extLst>
              <a:ext uri="{FF2B5EF4-FFF2-40B4-BE49-F238E27FC236}">
                <a16:creationId xmlns:a16="http://schemas.microsoft.com/office/drawing/2014/main" id="{437B9186-AC39-42D3-BDCC-5519EA11654E}"/>
              </a:ext>
            </a:extLst>
          </p:cNvPr>
          <p:cNvPicPr>
            <a:picLocks noChangeAspect="1"/>
          </p:cNvPicPr>
          <p:nvPr/>
        </p:nvPicPr>
        <p:blipFill rotWithShape="1">
          <a:blip r:embed="rId2"/>
          <a:srcRect l="7711" r="3853"/>
          <a:stretch/>
        </p:blipFill>
        <p:spPr>
          <a:xfrm>
            <a:off x="20" y="10"/>
            <a:ext cx="4639713" cy="6857990"/>
          </a:xfrm>
          <a:prstGeom prst="rect">
            <a:avLst/>
          </a:prstGeom>
        </p:spPr>
      </p:pic>
      <p:sp>
        <p:nvSpPr>
          <p:cNvPr id="9" name="Rectangle 8">
            <a:extLst>
              <a:ext uri="{FF2B5EF4-FFF2-40B4-BE49-F238E27FC236}">
                <a16:creationId xmlns:a16="http://schemas.microsoft.com/office/drawing/2014/main" id="{3856B5A6-FF87-428D-B5E7-1ABD70CD3E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02C8D9-F6BE-4A6C-A5BB-E206666B07C0}"/>
              </a:ext>
            </a:extLst>
          </p:cNvPr>
          <p:cNvSpPr>
            <a:spLocks noGrp="1"/>
          </p:cNvSpPr>
          <p:nvPr>
            <p:ph type="title"/>
          </p:nvPr>
        </p:nvSpPr>
        <p:spPr>
          <a:xfrm>
            <a:off x="5069940" y="365124"/>
            <a:ext cx="6172200" cy="1828800"/>
          </a:xfrm>
        </p:spPr>
        <p:txBody>
          <a:bodyPr>
            <a:normAutofit/>
          </a:bodyPr>
          <a:lstStyle/>
          <a:p>
            <a:r>
              <a:rPr lang="en-US">
                <a:solidFill>
                  <a:schemeClr val="bg1"/>
                </a:solidFill>
                <a:latin typeface="Times New Roman"/>
                <a:cs typeface="Times New Roman"/>
              </a:rPr>
              <a:t>Adoration Prayer </a:t>
            </a:r>
            <a:endParaRPr lang="en-US">
              <a:solidFill>
                <a:schemeClr val="bg1"/>
              </a:solidFill>
              <a:cs typeface="Calibri Light"/>
            </a:endParaRPr>
          </a:p>
        </p:txBody>
      </p:sp>
      <p:sp>
        <p:nvSpPr>
          <p:cNvPr id="3" name="Content Placeholder 2">
            <a:extLst>
              <a:ext uri="{FF2B5EF4-FFF2-40B4-BE49-F238E27FC236}">
                <a16:creationId xmlns:a16="http://schemas.microsoft.com/office/drawing/2014/main" id="{2AAD75FD-9DA0-493A-B725-2FA790BEFF4E}"/>
              </a:ext>
            </a:extLst>
          </p:cNvPr>
          <p:cNvSpPr>
            <a:spLocks noGrp="1"/>
          </p:cNvSpPr>
          <p:nvPr>
            <p:ph idx="1"/>
          </p:nvPr>
        </p:nvSpPr>
        <p:spPr>
          <a:xfrm>
            <a:off x="5069940" y="2322576"/>
            <a:ext cx="6172200" cy="3858768"/>
          </a:xfrm>
        </p:spPr>
        <p:txBody>
          <a:bodyPr vert="horz" lIns="91440" tIns="45720" rIns="91440" bIns="45720" rtlCol="0">
            <a:normAutofit/>
          </a:bodyPr>
          <a:lstStyle/>
          <a:p>
            <a:pPr marL="0" indent="0">
              <a:buNone/>
            </a:pPr>
            <a:r>
              <a:rPr lang="en-US" sz="2000">
                <a:solidFill>
                  <a:schemeClr val="bg1"/>
                </a:solidFill>
                <a:cs typeface="Calibri"/>
              </a:rPr>
              <a:t>Every creature, every plant</a:t>
            </a:r>
            <a:br>
              <a:rPr lang="en-US" sz="2000">
                <a:solidFill>
                  <a:schemeClr val="bg1"/>
                </a:solidFill>
                <a:latin typeface="+mn-ea"/>
                <a:cs typeface="+mn-ea"/>
              </a:rPr>
            </a:br>
            <a:r>
              <a:rPr lang="en-US" sz="2000">
                <a:solidFill>
                  <a:schemeClr val="bg1"/>
                </a:solidFill>
                <a:cs typeface="Calibri"/>
              </a:rPr>
              <a:t>every rock and grain of sand </a:t>
            </a:r>
            <a:br>
              <a:rPr lang="en-US" sz="2000">
                <a:solidFill>
                  <a:schemeClr val="bg1"/>
                </a:solidFill>
                <a:latin typeface="+mn-ea"/>
                <a:cs typeface="+mn-ea"/>
              </a:rPr>
            </a:br>
            <a:r>
              <a:rPr lang="en-US" sz="2000">
                <a:solidFill>
                  <a:schemeClr val="bg1"/>
                </a:solidFill>
                <a:cs typeface="Calibri"/>
              </a:rPr>
              <a:t>proclaims the glory of its Creator</a:t>
            </a:r>
            <a:br>
              <a:rPr lang="en-US" sz="2000">
                <a:solidFill>
                  <a:schemeClr val="bg1"/>
                </a:solidFill>
                <a:latin typeface="+mn-ea"/>
                <a:cs typeface="+mn-ea"/>
              </a:rPr>
            </a:br>
            <a:r>
              <a:rPr lang="en-US" sz="2000">
                <a:solidFill>
                  <a:schemeClr val="bg1"/>
                </a:solidFill>
                <a:cs typeface="Calibri"/>
              </a:rPr>
              <a:t>worships through colour, shape </a:t>
            </a:r>
            <a:br>
              <a:rPr lang="en-US" sz="2000">
                <a:solidFill>
                  <a:schemeClr val="bg1"/>
                </a:solidFill>
                <a:latin typeface="+mn-ea"/>
                <a:cs typeface="+mn-ea"/>
              </a:rPr>
            </a:br>
            <a:r>
              <a:rPr lang="en-US" sz="2000">
                <a:solidFill>
                  <a:schemeClr val="bg1"/>
                </a:solidFill>
                <a:cs typeface="Calibri"/>
              </a:rPr>
              <a:t>scent and form.</a:t>
            </a:r>
            <a:br>
              <a:rPr lang="en-US" sz="2000">
                <a:solidFill>
                  <a:schemeClr val="bg1"/>
                </a:solidFill>
                <a:latin typeface="+mn-ea"/>
                <a:cs typeface="+mn-ea"/>
              </a:rPr>
            </a:br>
            <a:r>
              <a:rPr lang="en-US" sz="2000">
                <a:solidFill>
                  <a:schemeClr val="bg1"/>
                </a:solidFill>
                <a:cs typeface="Calibri"/>
              </a:rPr>
              <a:t>A multi-sensory song of praise.</a:t>
            </a:r>
            <a:br>
              <a:rPr lang="en-US" sz="2000">
                <a:solidFill>
                  <a:schemeClr val="bg1"/>
                </a:solidFill>
                <a:latin typeface="+mn-ea"/>
                <a:cs typeface="+mn-ea"/>
              </a:rPr>
            </a:br>
            <a:r>
              <a:rPr lang="en-US" sz="2000">
                <a:solidFill>
                  <a:schemeClr val="bg1"/>
                </a:solidFill>
                <a:cs typeface="Calibri"/>
              </a:rPr>
              <a:t>Creator God, may we join </a:t>
            </a:r>
            <a:br>
              <a:rPr lang="en-US" sz="2000">
                <a:solidFill>
                  <a:schemeClr val="bg1"/>
                </a:solidFill>
                <a:latin typeface="+mn-ea"/>
                <a:cs typeface="+mn-ea"/>
              </a:rPr>
            </a:br>
            <a:r>
              <a:rPr lang="en-US" sz="2000">
                <a:solidFill>
                  <a:schemeClr val="bg1"/>
                </a:solidFill>
                <a:cs typeface="Calibri"/>
              </a:rPr>
              <a:t>with the whole of your creation </a:t>
            </a:r>
            <a:br>
              <a:rPr lang="en-US" sz="2000">
                <a:solidFill>
                  <a:schemeClr val="bg1"/>
                </a:solidFill>
                <a:latin typeface="+mn-ea"/>
                <a:cs typeface="+mn-ea"/>
              </a:rPr>
            </a:br>
            <a:r>
              <a:rPr lang="en-US" sz="2000">
                <a:solidFill>
                  <a:schemeClr val="bg1"/>
                </a:solidFill>
                <a:cs typeface="Calibri"/>
              </a:rPr>
              <a:t>in praising you, our Creator</a:t>
            </a:r>
            <a:br>
              <a:rPr lang="en-US" sz="2000">
                <a:solidFill>
                  <a:schemeClr val="bg1"/>
                </a:solidFill>
                <a:latin typeface="+mn-ea"/>
                <a:cs typeface="+mn-ea"/>
              </a:rPr>
            </a:br>
            <a:r>
              <a:rPr lang="en-US" sz="2000">
                <a:solidFill>
                  <a:schemeClr val="bg1"/>
                </a:solidFill>
                <a:cs typeface="Calibri"/>
              </a:rPr>
              <a:t>through the fragrance </a:t>
            </a:r>
            <a:br>
              <a:rPr lang="en-US" sz="2000">
                <a:solidFill>
                  <a:schemeClr val="bg1"/>
                </a:solidFill>
                <a:latin typeface="+mn-ea"/>
                <a:cs typeface="+mn-ea"/>
              </a:rPr>
            </a:br>
            <a:r>
              <a:rPr lang="en-US" sz="2000">
                <a:solidFill>
                  <a:schemeClr val="bg1"/>
                </a:solidFill>
                <a:cs typeface="Calibri"/>
              </a:rPr>
              <a:t>and melody of our lives</a:t>
            </a:r>
            <a:br>
              <a:rPr lang="en-US" sz="2000">
                <a:solidFill>
                  <a:schemeClr val="bg1"/>
                </a:solidFill>
                <a:latin typeface="+mn-ea"/>
                <a:cs typeface="+mn-ea"/>
              </a:rPr>
            </a:br>
            <a:br>
              <a:rPr lang="en-US" sz="2000">
                <a:solidFill>
                  <a:schemeClr val="bg1"/>
                </a:solidFill>
                <a:latin typeface="+mn-ea"/>
                <a:cs typeface="+mn-ea"/>
              </a:rPr>
            </a:br>
            <a:endParaRPr lang="en-US" sz="2000">
              <a:solidFill>
                <a:schemeClr val="bg1"/>
              </a:solidFill>
              <a:cs typeface="Calibri"/>
            </a:endParaRPr>
          </a:p>
        </p:txBody>
      </p:sp>
    </p:spTree>
    <p:extLst>
      <p:ext uri="{BB962C8B-B14F-4D97-AF65-F5344CB8AC3E}">
        <p14:creationId xmlns:p14="http://schemas.microsoft.com/office/powerpoint/2010/main" val="46183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Freeform 49">
            <a:extLst>
              <a:ext uri="{FF2B5EF4-FFF2-40B4-BE49-F238E27FC236}">
                <a16:creationId xmlns:a16="http://schemas.microsoft.com/office/drawing/2014/main" id="{EF9B8DF2-C3F5-49A2-94D2-F7B65A0F1F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group of people standing in front of a mirror posing for the camera&#10;&#10;Description generated with high confidence">
            <a:extLst>
              <a:ext uri="{FF2B5EF4-FFF2-40B4-BE49-F238E27FC236}">
                <a16:creationId xmlns:a16="http://schemas.microsoft.com/office/drawing/2014/main" id="{7A2884C2-DBBB-437E-819D-5F83E32E09A9}"/>
              </a:ext>
            </a:extLst>
          </p:cNvPr>
          <p:cNvPicPr>
            <a:picLocks noChangeAspect="1"/>
          </p:cNvPicPr>
          <p:nvPr/>
        </p:nvPicPr>
        <p:blipFill rotWithShape="1">
          <a:blip r:embed="rId2"/>
          <a:srcRect r="2" b="3906"/>
          <a:stretch/>
        </p:blipFill>
        <p:spPr>
          <a:xfrm>
            <a:off x="6893317"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2" name="Title 1">
            <a:extLst>
              <a:ext uri="{FF2B5EF4-FFF2-40B4-BE49-F238E27FC236}">
                <a16:creationId xmlns:a16="http://schemas.microsoft.com/office/drawing/2014/main" id="{B9509389-8A73-42FA-98FA-6F3F61682166}"/>
              </a:ext>
            </a:extLst>
          </p:cNvPr>
          <p:cNvSpPr>
            <a:spLocks noGrp="1"/>
          </p:cNvSpPr>
          <p:nvPr>
            <p:ph type="title"/>
          </p:nvPr>
        </p:nvSpPr>
        <p:spPr>
          <a:xfrm>
            <a:off x="801098" y="1396289"/>
            <a:ext cx="5277333" cy="1325563"/>
          </a:xfrm>
        </p:spPr>
        <p:txBody>
          <a:bodyPr>
            <a:normAutofit/>
          </a:bodyPr>
          <a:lstStyle/>
          <a:p>
            <a:r>
              <a:rPr lang="en-US">
                <a:latin typeface="Times New Roman"/>
                <a:cs typeface="Times New Roman"/>
              </a:rPr>
              <a:t>Confession Prayer</a:t>
            </a:r>
          </a:p>
        </p:txBody>
      </p:sp>
      <p:sp>
        <p:nvSpPr>
          <p:cNvPr id="3" name="Content Placeholder 2">
            <a:extLst>
              <a:ext uri="{FF2B5EF4-FFF2-40B4-BE49-F238E27FC236}">
                <a16:creationId xmlns:a16="http://schemas.microsoft.com/office/drawing/2014/main" id="{67F810CF-A807-441B-9C38-BA8EF0E714CD}"/>
              </a:ext>
            </a:extLst>
          </p:cNvPr>
          <p:cNvSpPr>
            <a:spLocks noGrp="1"/>
          </p:cNvSpPr>
          <p:nvPr>
            <p:ph idx="1"/>
          </p:nvPr>
        </p:nvSpPr>
        <p:spPr>
          <a:xfrm>
            <a:off x="805543" y="2871982"/>
            <a:ext cx="5272888" cy="3181684"/>
          </a:xfrm>
        </p:spPr>
        <p:txBody>
          <a:bodyPr vert="horz" lIns="91440" tIns="45720" rIns="91440" bIns="45720" rtlCol="0" anchor="t">
            <a:normAutofit/>
          </a:bodyPr>
          <a:lstStyle/>
          <a:p>
            <a:r>
              <a:rPr lang="en-US" sz="1800">
                <a:cs typeface="Calibri"/>
              </a:rPr>
              <a:t>An awareness of God’s presence within our worship naturally leads on to a feeling of our own unworthiness. In confession we acknowledge what we are and ask for forgiveness.</a:t>
            </a:r>
            <a:endParaRPr lang="en-US" sz="1800">
              <a:latin typeface="+mn-ea"/>
              <a:cs typeface="+mn-ea"/>
            </a:endParaRPr>
          </a:p>
          <a:p>
            <a:r>
              <a:rPr lang="en-US" sz="1800">
                <a:cs typeface="Calibri"/>
              </a:rPr>
              <a:t>If these prayers are part of an act of public worship then it is appropriate to express the Christian conviction that we all share in the sin of humankind.</a:t>
            </a:r>
            <a:endParaRPr lang="en-US" sz="1800">
              <a:latin typeface="Calibri"/>
              <a:cs typeface="Calibri"/>
            </a:endParaRPr>
          </a:p>
          <a:p>
            <a:r>
              <a:rPr lang="en-US" sz="1800">
                <a:cs typeface="Calibri"/>
              </a:rPr>
              <a:t>Any prayer of confession should properly express our belief that God offers the promise of forgiveness.</a:t>
            </a:r>
          </a:p>
          <a:p>
            <a:pPr marL="0" indent="0">
              <a:buNone/>
            </a:pPr>
            <a:endParaRPr lang="en-US" sz="1800">
              <a:cs typeface="Calibri"/>
            </a:endParaRPr>
          </a:p>
        </p:txBody>
      </p:sp>
    </p:spTree>
    <p:extLst>
      <p:ext uri="{BB962C8B-B14F-4D97-AF65-F5344CB8AC3E}">
        <p14:creationId xmlns:p14="http://schemas.microsoft.com/office/powerpoint/2010/main" val="14895623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Writing Prayers</vt:lpstr>
      <vt:lpstr>Prayer Definition</vt:lpstr>
      <vt:lpstr>Structure of the Prayer</vt:lpstr>
      <vt:lpstr>Free Verse or Rhyme Prayer</vt:lpstr>
      <vt:lpstr>Who is the Prayer For? Why Are You Writing It?</vt:lpstr>
      <vt:lpstr>Content in the Prayers</vt:lpstr>
      <vt:lpstr>Adoration</vt:lpstr>
      <vt:lpstr>Adoration Prayer </vt:lpstr>
      <vt:lpstr>Confession Prayer</vt:lpstr>
      <vt:lpstr>Confession Prayer </vt:lpstr>
      <vt:lpstr>Thanksgiving Prayer </vt:lpstr>
      <vt:lpstr>Thanksgiving Prayer</vt:lpstr>
      <vt:lpstr>Supplication of the Prayer</vt:lpstr>
      <vt:lpstr>Supplication Example </vt:lpstr>
      <vt:lpstr>Silence in the Prayer</vt:lpstr>
      <vt:lpstr>Simple Pause in Prayer</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Prayers</dc:title>
  <cp:revision>2</cp:revision>
  <dcterms:modified xsi:type="dcterms:W3CDTF">2018-11-12T16:34:45Z</dcterms:modified>
</cp:coreProperties>
</file>